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omments/modernComment_11D_D1159FB8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2_D7F2A75C.xml" ContentType="application/vnd.ms-powerpoint.comments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9" r:id="rId4"/>
    <p:sldId id="268" r:id="rId5"/>
    <p:sldId id="284" r:id="rId6"/>
    <p:sldId id="283" r:id="rId7"/>
    <p:sldId id="287" r:id="rId8"/>
    <p:sldId id="285" r:id="rId9"/>
    <p:sldId id="280" r:id="rId10"/>
    <p:sldId id="290" r:id="rId11"/>
    <p:sldId id="291" r:id="rId12"/>
    <p:sldId id="264" r:id="rId13"/>
    <p:sldId id="265" r:id="rId14"/>
    <p:sldId id="282" r:id="rId15"/>
    <p:sldId id="294" r:id="rId16"/>
    <p:sldId id="293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213A91-41AE-4F3F-9E51-40EBA3D5495F}">
          <p14:sldIdLst>
            <p14:sldId id="256"/>
            <p14:sldId id="279"/>
            <p14:sldId id="268"/>
            <p14:sldId id="284"/>
            <p14:sldId id="283"/>
            <p14:sldId id="287"/>
            <p14:sldId id="285"/>
            <p14:sldId id="280"/>
            <p14:sldId id="290"/>
            <p14:sldId id="291"/>
            <p14:sldId id="264"/>
            <p14:sldId id="265"/>
            <p14:sldId id="282"/>
            <p14:sldId id="294"/>
            <p14:sldId id="293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391B94-FA10-65F9-0A6A-9D23F0BD3D39}" name="Lervik, Stina" initials="LS" userId="S::Stina.Lervik@ap.jll.com::8d3622d3-070f-4135-8088-3b8856437b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F8FE"/>
    <a:srgbClr val="D6244D"/>
    <a:srgbClr val="E8B243"/>
    <a:srgbClr val="5A0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806AC3-3452-469C-A8B7-718CD60A0E14}" v="37" dt="2024-09-04T22:12:28.565"/>
    <p1510:client id="{B65857DF-2A1F-476D-9EF3-1C04CDD56F38}" v="25" dt="2024-09-05T04:31:59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/>
    <p:restoredTop sz="75205" autoAdjust="0"/>
  </p:normalViewPr>
  <p:slideViewPr>
    <p:cSldViewPr snapToGrid="0">
      <p:cViewPr varScale="1">
        <p:scale>
          <a:sx n="120" d="100"/>
          <a:sy n="120" d="100"/>
        </p:scale>
        <p:origin x="96" y="42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rvik, Stina" userId="8d3622d3-070f-4135-8088-3b8856437bc5" providerId="ADAL" clId="{75806AC3-3452-469C-A8B7-718CD60A0E14}"/>
    <pc:docChg chg="modSld">
      <pc:chgData name="Lervik, Stina" userId="8d3622d3-070f-4135-8088-3b8856437bc5" providerId="ADAL" clId="{75806AC3-3452-469C-A8B7-718CD60A0E14}" dt="2024-09-04T22:12:28.565" v="36"/>
      <pc:docMkLst>
        <pc:docMk/>
      </pc:docMkLst>
      <pc:sldChg chg="modSp mod">
        <pc:chgData name="Lervik, Stina" userId="8d3622d3-070f-4135-8088-3b8856437bc5" providerId="ADAL" clId="{75806AC3-3452-469C-A8B7-718CD60A0E14}" dt="2024-09-04T22:05:55.654" v="9" actId="20577"/>
        <pc:sldMkLst>
          <pc:docMk/>
          <pc:sldMk cId="3068221754" sldId="268"/>
        </pc:sldMkLst>
        <pc:spChg chg="mod">
          <ac:chgData name="Lervik, Stina" userId="8d3622d3-070f-4135-8088-3b8856437bc5" providerId="ADAL" clId="{75806AC3-3452-469C-A8B7-718CD60A0E14}" dt="2024-09-04T22:05:55.654" v="9" actId="20577"/>
          <ac:spMkLst>
            <pc:docMk/>
            <pc:sldMk cId="3068221754" sldId="268"/>
            <ac:spMk id="27" creationId="{076792F6-5C69-EE2D-0967-C05AD1F49F64}"/>
          </ac:spMkLst>
        </pc:spChg>
      </pc:sldChg>
      <pc:sldChg chg="modSp mod addCm modCm">
        <pc:chgData name="Lervik, Stina" userId="8d3622d3-070f-4135-8088-3b8856437bc5" providerId="ADAL" clId="{75806AC3-3452-469C-A8B7-718CD60A0E14}" dt="2024-09-04T22:12:28.565" v="36"/>
        <pc:sldMkLst>
          <pc:docMk/>
          <pc:sldMk cId="3507855288" sldId="285"/>
        </pc:sldMkLst>
        <pc:spChg chg="mod">
          <ac:chgData name="Lervik, Stina" userId="8d3622d3-070f-4135-8088-3b8856437bc5" providerId="ADAL" clId="{75806AC3-3452-469C-A8B7-718CD60A0E14}" dt="2024-09-04T22:08:36.218" v="35" actId="20577"/>
          <ac:spMkLst>
            <pc:docMk/>
            <pc:sldMk cId="3507855288" sldId="285"/>
            <ac:spMk id="3" creationId="{51AB5FCC-B43D-6E6D-6CC6-9F9440B72D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ervik, Stina" userId="8d3622d3-070f-4135-8088-3b8856437bc5" providerId="ADAL" clId="{75806AC3-3452-469C-A8B7-718CD60A0E14}" dt="2024-09-04T22:12:28.565" v="36"/>
              <pc2:cmMkLst xmlns:pc2="http://schemas.microsoft.com/office/powerpoint/2019/9/main/command">
                <pc:docMk/>
                <pc:sldMk cId="3507855288" sldId="285"/>
                <pc2:cmMk id="{D46E90C4-9497-4B2F-BE20-33214A140BA2}"/>
              </pc2:cmMkLst>
            </pc226:cmChg>
          </p:ext>
        </pc:extLst>
      </pc:sldChg>
      <pc:sldChg chg="addCm">
        <pc:chgData name="Lervik, Stina" userId="8d3622d3-070f-4135-8088-3b8856437bc5" providerId="ADAL" clId="{75806AC3-3452-469C-A8B7-718CD60A0E14}" dt="2024-09-04T21:52:10.848" v="0"/>
        <pc:sldMkLst>
          <pc:docMk/>
          <pc:sldMk cId="3623003996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rvik, Stina" userId="8d3622d3-070f-4135-8088-3b8856437bc5" providerId="ADAL" clId="{75806AC3-3452-469C-A8B7-718CD60A0E14}" dt="2024-09-04T21:52:10.848" v="0"/>
              <pc2:cmMkLst xmlns:pc2="http://schemas.microsoft.com/office/powerpoint/2019/9/main/command">
                <pc:docMk/>
                <pc:sldMk cId="3623003996" sldId="290"/>
                <pc2:cmMk id="{DD974C2C-42A8-4795-A1B9-ECF41E091C21}"/>
              </pc2:cmMkLst>
            </pc226:cmChg>
          </p:ext>
        </pc:extLst>
      </pc:sldChg>
      <pc:sldChg chg="modSp mod">
        <pc:chgData name="Lervik, Stina" userId="8d3622d3-070f-4135-8088-3b8856437bc5" providerId="ADAL" clId="{75806AC3-3452-469C-A8B7-718CD60A0E14}" dt="2024-09-04T22:05:02.255" v="5" actId="20577"/>
        <pc:sldMkLst>
          <pc:docMk/>
          <pc:sldMk cId="3592376613" sldId="293"/>
        </pc:sldMkLst>
        <pc:spChg chg="mod">
          <ac:chgData name="Lervik, Stina" userId="8d3622d3-070f-4135-8088-3b8856437bc5" providerId="ADAL" clId="{75806AC3-3452-469C-A8B7-718CD60A0E14}" dt="2024-09-04T22:05:02.255" v="5" actId="20577"/>
          <ac:spMkLst>
            <pc:docMk/>
            <pc:sldMk cId="3592376613" sldId="293"/>
            <ac:spMk id="3" creationId="{74A8F478-B285-940B-2EB5-4DE772205056}"/>
          </ac:spMkLst>
        </pc:spChg>
      </pc:sldChg>
    </pc:docChg>
  </pc:docChgLst>
  <pc:docChgLst>
    <pc:chgData name="Morter, Casey" userId="c56af25a-46d5-4f8b-ae12-3843a011d968" providerId="ADAL" clId="{B65857DF-2A1F-476D-9EF3-1C04CDD56F38}"/>
    <pc:docChg chg="undo custSel addSld delSld modSld sldOrd addSection delSection modSection">
      <pc:chgData name="Morter, Casey" userId="c56af25a-46d5-4f8b-ae12-3843a011d968" providerId="ADAL" clId="{B65857DF-2A1F-476D-9EF3-1C04CDD56F38}" dt="2024-09-05T05:39:25.162" v="1776" actId="20577"/>
      <pc:docMkLst>
        <pc:docMk/>
      </pc:docMkLst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114518727" sldId="258"/>
        </pc:sldMkLst>
      </pc:sldChg>
      <pc:sldChg chg="del">
        <pc:chgData name="Morter, Casey" userId="c56af25a-46d5-4f8b-ae12-3843a011d968" providerId="ADAL" clId="{B65857DF-2A1F-476D-9EF3-1C04CDD56F38}" dt="2024-09-05T04:33:54.520" v="1196" actId="18676"/>
        <pc:sldMkLst>
          <pc:docMk/>
          <pc:sldMk cId="4244561059" sldId="259"/>
        </pc:sldMkLst>
      </pc:sldChg>
      <pc:sldChg chg="del">
        <pc:chgData name="Morter, Casey" userId="c56af25a-46d5-4f8b-ae12-3843a011d968" providerId="ADAL" clId="{B65857DF-2A1F-476D-9EF3-1C04CDD56F38}" dt="2024-09-05T04:33:54.520" v="1196" actId="18676"/>
        <pc:sldMkLst>
          <pc:docMk/>
          <pc:sldMk cId="362633073" sldId="260"/>
        </pc:sldMkLst>
      </pc:sldChg>
      <pc:sldChg chg="del">
        <pc:chgData name="Morter, Casey" userId="c56af25a-46d5-4f8b-ae12-3843a011d968" providerId="ADAL" clId="{B65857DF-2A1F-476D-9EF3-1C04CDD56F38}" dt="2024-09-05T04:33:54.520" v="1196" actId="18676"/>
        <pc:sldMkLst>
          <pc:docMk/>
          <pc:sldMk cId="614653213" sldId="261"/>
        </pc:sldMkLst>
      </pc:sldChg>
      <pc:sldChg chg="del">
        <pc:chgData name="Morter, Casey" userId="c56af25a-46d5-4f8b-ae12-3843a011d968" providerId="ADAL" clId="{B65857DF-2A1F-476D-9EF3-1C04CDD56F38}" dt="2024-09-05T04:33:54.520" v="1196" actId="18676"/>
        <pc:sldMkLst>
          <pc:docMk/>
          <pc:sldMk cId="1051648644" sldId="262"/>
        </pc:sldMkLst>
      </pc:sldChg>
      <pc:sldChg chg="addSp delSp modSp mod">
        <pc:chgData name="Morter, Casey" userId="c56af25a-46d5-4f8b-ae12-3843a011d968" providerId="ADAL" clId="{B65857DF-2A1F-476D-9EF3-1C04CDD56F38}" dt="2024-09-04T23:20:46.372" v="1142" actId="14100"/>
        <pc:sldMkLst>
          <pc:docMk/>
          <pc:sldMk cId="3081019293" sldId="264"/>
        </pc:sldMkLst>
        <pc:spChg chg="mod ord">
          <ac:chgData name="Morter, Casey" userId="c56af25a-46d5-4f8b-ae12-3843a011d968" providerId="ADAL" clId="{B65857DF-2A1F-476D-9EF3-1C04CDD56F38}" dt="2024-09-04T23:20:46.372" v="1142" actId="14100"/>
          <ac:spMkLst>
            <pc:docMk/>
            <pc:sldMk cId="3081019293" sldId="264"/>
            <ac:spMk id="4" creationId="{3C33FB7F-8D9A-9A12-3FD0-6F866183ACF7}"/>
          </ac:spMkLst>
        </pc:spChg>
        <pc:picChg chg="ord">
          <ac:chgData name="Morter, Casey" userId="c56af25a-46d5-4f8b-ae12-3843a011d968" providerId="ADAL" clId="{B65857DF-2A1F-476D-9EF3-1C04CDD56F38}" dt="2024-09-04T23:20:16.047" v="1135" actId="167"/>
          <ac:picMkLst>
            <pc:docMk/>
            <pc:sldMk cId="3081019293" sldId="264"/>
            <ac:picMk id="9" creationId="{04FD3D15-5985-18D0-E42A-9262ED356179}"/>
          </ac:picMkLst>
        </pc:picChg>
        <pc:picChg chg="del">
          <ac:chgData name="Morter, Casey" userId="c56af25a-46d5-4f8b-ae12-3843a011d968" providerId="ADAL" clId="{B65857DF-2A1F-476D-9EF3-1C04CDD56F38}" dt="2024-09-04T23:20:29.024" v="1136" actId="478"/>
          <ac:picMkLst>
            <pc:docMk/>
            <pc:sldMk cId="3081019293" sldId="264"/>
            <ac:picMk id="2054" creationId="{65BDCDB0-E986-422E-59DE-C7D18771F16E}"/>
          </ac:picMkLst>
        </pc:picChg>
        <pc:picChg chg="add mod">
          <ac:chgData name="Morter, Casey" userId="c56af25a-46d5-4f8b-ae12-3843a011d968" providerId="ADAL" clId="{B65857DF-2A1F-476D-9EF3-1C04CDD56F38}" dt="2024-09-04T23:20:43.156" v="1141" actId="167"/>
          <ac:picMkLst>
            <pc:docMk/>
            <pc:sldMk cId="3081019293" sldId="264"/>
            <ac:picMk id="2056" creationId="{AA99ACBF-CD61-2F44-8F4F-46B0F9C2AC86}"/>
          </ac:picMkLst>
        </pc:picChg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933337462" sldId="266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1463401495" sldId="269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3589454185" sldId="270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26749700" sldId="271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3785559018" sldId="273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748805089" sldId="274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2407732439" sldId="275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849668230" sldId="276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3347680697" sldId="277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2265605753" sldId="278"/>
        </pc:sldMkLst>
      </pc:sldChg>
      <pc:sldChg chg="addSp modSp mod">
        <pc:chgData name="Morter, Casey" userId="c56af25a-46d5-4f8b-ae12-3843a011d968" providerId="ADAL" clId="{B65857DF-2A1F-476D-9EF3-1C04CDD56F38}" dt="2024-09-04T03:24:37.255" v="695" actId="14100"/>
        <pc:sldMkLst>
          <pc:docMk/>
          <pc:sldMk cId="3380387628" sldId="280"/>
        </pc:sldMkLst>
        <pc:spChg chg="mod">
          <ac:chgData name="Morter, Casey" userId="c56af25a-46d5-4f8b-ae12-3843a011d968" providerId="ADAL" clId="{B65857DF-2A1F-476D-9EF3-1C04CDD56F38}" dt="2024-09-04T03:23:31.906" v="692" actId="1076"/>
          <ac:spMkLst>
            <pc:docMk/>
            <pc:sldMk cId="3380387628" sldId="280"/>
            <ac:spMk id="4" creationId="{52BF8058-0627-CBEF-5D0C-1371D25B3BCF}"/>
          </ac:spMkLst>
        </pc:spChg>
        <pc:spChg chg="add mod">
          <ac:chgData name="Morter, Casey" userId="c56af25a-46d5-4f8b-ae12-3843a011d968" providerId="ADAL" clId="{B65857DF-2A1F-476D-9EF3-1C04CDD56F38}" dt="2024-09-04T03:24:37.255" v="695" actId="14100"/>
          <ac:spMkLst>
            <pc:docMk/>
            <pc:sldMk cId="3380387628" sldId="280"/>
            <ac:spMk id="6" creationId="{B0C517B5-B757-9E60-D302-22963E1297DF}"/>
          </ac:spMkLst>
        </pc:spChg>
        <pc:graphicFrameChg chg="modGraphic">
          <ac:chgData name="Morter, Casey" userId="c56af25a-46d5-4f8b-ae12-3843a011d968" providerId="ADAL" clId="{B65857DF-2A1F-476D-9EF3-1C04CDD56F38}" dt="2024-09-04T03:21:42.073" v="197" actId="20577"/>
          <ac:graphicFrameMkLst>
            <pc:docMk/>
            <pc:sldMk cId="3380387628" sldId="280"/>
            <ac:graphicFrameMk id="2" creationId="{635153FC-E249-1D67-D6CB-B1A52B1C734F}"/>
          </ac:graphicFrameMkLst>
        </pc:graphicFrameChg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3373322949" sldId="281"/>
        </pc:sldMkLst>
      </pc:sldChg>
      <pc:sldChg chg="ord">
        <pc:chgData name="Morter, Casey" userId="c56af25a-46d5-4f8b-ae12-3843a011d968" providerId="ADAL" clId="{B65857DF-2A1F-476D-9EF3-1C04CDD56F38}" dt="2024-09-05T00:13:23.186" v="1169"/>
        <pc:sldMkLst>
          <pc:docMk/>
          <pc:sldMk cId="2437248383" sldId="283"/>
        </pc:sldMkLst>
      </pc:sldChg>
      <pc:sldChg chg="modSp mod ord">
        <pc:chgData name="Morter, Casey" userId="c56af25a-46d5-4f8b-ae12-3843a011d968" providerId="ADAL" clId="{B65857DF-2A1F-476D-9EF3-1C04CDD56F38}" dt="2024-09-05T05:31:21.041" v="1626" actId="20577"/>
        <pc:sldMkLst>
          <pc:docMk/>
          <pc:sldMk cId="2764518953" sldId="284"/>
        </pc:sldMkLst>
        <pc:spChg chg="mod">
          <ac:chgData name="Morter, Casey" userId="c56af25a-46d5-4f8b-ae12-3843a011d968" providerId="ADAL" clId="{B65857DF-2A1F-476D-9EF3-1C04CDD56F38}" dt="2024-09-05T05:31:21.041" v="1626" actId="20577"/>
          <ac:spMkLst>
            <pc:docMk/>
            <pc:sldMk cId="2764518953" sldId="284"/>
            <ac:spMk id="5" creationId="{DE436358-043B-D02E-7D1D-87E306567803}"/>
          </ac:spMkLst>
        </pc:spChg>
      </pc:sldChg>
      <pc:sldChg chg="ord">
        <pc:chgData name="Morter, Casey" userId="c56af25a-46d5-4f8b-ae12-3843a011d968" providerId="ADAL" clId="{B65857DF-2A1F-476D-9EF3-1C04CDD56F38}" dt="2024-09-05T00:13:06.986" v="1165"/>
        <pc:sldMkLst>
          <pc:docMk/>
          <pc:sldMk cId="3507855288" sldId="285"/>
        </pc:sldMkLst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141232083" sldId="286"/>
        </pc:sldMkLst>
      </pc:sldChg>
      <pc:sldChg chg="modSp mod ord">
        <pc:chgData name="Morter, Casey" userId="c56af25a-46d5-4f8b-ae12-3843a011d968" providerId="ADAL" clId="{B65857DF-2A1F-476D-9EF3-1C04CDD56F38}" dt="2024-09-05T00:05:45.070" v="1155" actId="20577"/>
        <pc:sldMkLst>
          <pc:docMk/>
          <pc:sldMk cId="4022497998" sldId="287"/>
        </pc:sldMkLst>
        <pc:spChg chg="mod">
          <ac:chgData name="Morter, Casey" userId="c56af25a-46d5-4f8b-ae12-3843a011d968" providerId="ADAL" clId="{B65857DF-2A1F-476D-9EF3-1C04CDD56F38}" dt="2024-09-05T00:05:45.070" v="1155" actId="20577"/>
          <ac:spMkLst>
            <pc:docMk/>
            <pc:sldMk cId="4022497998" sldId="287"/>
            <ac:spMk id="5" creationId="{DE436358-043B-D02E-7D1D-87E306567803}"/>
          </ac:spMkLst>
        </pc:spChg>
      </pc:sldChg>
      <pc:sldChg chg="del">
        <pc:chgData name="Morter, Casey" userId="c56af25a-46d5-4f8b-ae12-3843a011d968" providerId="ADAL" clId="{B65857DF-2A1F-476D-9EF3-1C04CDD56F38}" dt="2024-09-05T04:33:46.354" v="1195" actId="18676"/>
        <pc:sldMkLst>
          <pc:docMk/>
          <pc:sldMk cId="35356344" sldId="289"/>
        </pc:sldMkLst>
      </pc:sldChg>
      <pc:sldChg chg="modSp mod">
        <pc:chgData name="Morter, Casey" userId="c56af25a-46d5-4f8b-ae12-3843a011d968" providerId="ADAL" clId="{B65857DF-2A1F-476D-9EF3-1C04CDD56F38}" dt="2024-09-05T00:15:35.803" v="1172" actId="20577"/>
        <pc:sldMkLst>
          <pc:docMk/>
          <pc:sldMk cId="3623003996" sldId="290"/>
        </pc:sldMkLst>
        <pc:spChg chg="mod">
          <ac:chgData name="Morter, Casey" userId="c56af25a-46d5-4f8b-ae12-3843a011d968" providerId="ADAL" clId="{B65857DF-2A1F-476D-9EF3-1C04CDD56F38}" dt="2024-09-05T00:15:35.803" v="1172" actId="20577"/>
          <ac:spMkLst>
            <pc:docMk/>
            <pc:sldMk cId="3623003996" sldId="290"/>
            <ac:spMk id="5" creationId="{DE436358-043B-D02E-7D1D-87E306567803}"/>
          </ac:spMkLst>
        </pc:spChg>
        <pc:spChg chg="mod">
          <ac:chgData name="Morter, Casey" userId="c56af25a-46d5-4f8b-ae12-3843a011d968" providerId="ADAL" clId="{B65857DF-2A1F-476D-9EF3-1C04CDD56F38}" dt="2024-09-04T03:24:53.223" v="698" actId="113"/>
          <ac:spMkLst>
            <pc:docMk/>
            <pc:sldMk cId="3623003996" sldId="290"/>
            <ac:spMk id="26" creationId="{F511AFF8-20F7-0C8E-A5B1-98C08234A34D}"/>
          </ac:spMkLst>
        </pc:spChg>
      </pc:sldChg>
      <pc:sldChg chg="addSp modSp mod">
        <pc:chgData name="Morter, Casey" userId="c56af25a-46d5-4f8b-ae12-3843a011d968" providerId="ADAL" clId="{B65857DF-2A1F-476D-9EF3-1C04CDD56F38}" dt="2024-09-04T03:28:40.217" v="1130" actId="1076"/>
        <pc:sldMkLst>
          <pc:docMk/>
          <pc:sldMk cId="3528702651" sldId="291"/>
        </pc:sldMkLst>
        <pc:spChg chg="mod">
          <ac:chgData name="Morter, Casey" userId="c56af25a-46d5-4f8b-ae12-3843a011d968" providerId="ADAL" clId="{B65857DF-2A1F-476D-9EF3-1C04CDD56F38}" dt="2024-09-04T03:28:32.084" v="1127" actId="20577"/>
          <ac:spMkLst>
            <pc:docMk/>
            <pc:sldMk cId="3528702651" sldId="291"/>
            <ac:spMk id="16" creationId="{7D71537C-79D2-E01F-AE05-29C1375DE4CD}"/>
          </ac:spMkLst>
        </pc:spChg>
        <pc:grpChg chg="add mod">
          <ac:chgData name="Morter, Casey" userId="c56af25a-46d5-4f8b-ae12-3843a011d968" providerId="ADAL" clId="{B65857DF-2A1F-476D-9EF3-1C04CDD56F38}" dt="2024-09-04T03:28:40.217" v="1130" actId="1076"/>
          <ac:grpSpMkLst>
            <pc:docMk/>
            <pc:sldMk cId="3528702651" sldId="291"/>
            <ac:grpSpMk id="4" creationId="{7C79FE0C-DE36-0F81-56CD-ABAB6C4B0E85}"/>
          </ac:grpSpMkLst>
        </pc:grpChg>
        <pc:picChg chg="mod">
          <ac:chgData name="Morter, Casey" userId="c56af25a-46d5-4f8b-ae12-3843a011d968" providerId="ADAL" clId="{B65857DF-2A1F-476D-9EF3-1C04CDD56F38}" dt="2024-09-04T03:28:40.217" v="1130" actId="1076"/>
          <ac:picMkLst>
            <pc:docMk/>
            <pc:sldMk cId="3528702651" sldId="291"/>
            <ac:picMk id="2" creationId="{7DC535A7-3EFF-9438-F886-6CEA2685567C}"/>
          </ac:picMkLst>
        </pc:picChg>
        <pc:picChg chg="add mod">
          <ac:chgData name="Morter, Casey" userId="c56af25a-46d5-4f8b-ae12-3843a011d968" providerId="ADAL" clId="{B65857DF-2A1F-476D-9EF3-1C04CDD56F38}" dt="2024-09-04T03:28:40.217" v="1130" actId="1076"/>
          <ac:picMkLst>
            <pc:docMk/>
            <pc:sldMk cId="3528702651" sldId="291"/>
            <ac:picMk id="3" creationId="{CF88F670-4561-4113-ABA2-106D3ECD9370}"/>
          </ac:picMkLst>
        </pc:picChg>
      </pc:sldChg>
      <pc:sldChg chg="modSp mod">
        <pc:chgData name="Morter, Casey" userId="c56af25a-46d5-4f8b-ae12-3843a011d968" providerId="ADAL" clId="{B65857DF-2A1F-476D-9EF3-1C04CDD56F38}" dt="2024-09-05T05:39:25.162" v="1776" actId="20577"/>
        <pc:sldMkLst>
          <pc:docMk/>
          <pc:sldMk cId="3592376613" sldId="293"/>
        </pc:sldMkLst>
        <pc:spChg chg="mod">
          <ac:chgData name="Morter, Casey" userId="c56af25a-46d5-4f8b-ae12-3843a011d968" providerId="ADAL" clId="{B65857DF-2A1F-476D-9EF3-1C04CDD56F38}" dt="2024-09-05T05:39:25.162" v="1776" actId="20577"/>
          <ac:spMkLst>
            <pc:docMk/>
            <pc:sldMk cId="3592376613" sldId="293"/>
            <ac:spMk id="3" creationId="{74A8F478-B285-940B-2EB5-4DE772205056}"/>
          </ac:spMkLst>
        </pc:spChg>
      </pc:sldChg>
      <pc:sldChg chg="add del">
        <pc:chgData name="Morter, Casey" userId="c56af25a-46d5-4f8b-ae12-3843a011d968" providerId="ADAL" clId="{B65857DF-2A1F-476D-9EF3-1C04CDD56F38}" dt="2024-09-04T03:24:43.606" v="697" actId="2890"/>
        <pc:sldMkLst>
          <pc:docMk/>
          <pc:sldMk cId="1915543939" sldId="294"/>
        </pc:sldMkLst>
      </pc:sldChg>
      <pc:sldChg chg="addSp delSp modSp add mod">
        <pc:chgData name="Morter, Casey" userId="c56af25a-46d5-4f8b-ae12-3843a011d968" providerId="ADAL" clId="{B65857DF-2A1F-476D-9EF3-1C04CDD56F38}" dt="2024-09-05T04:32:08.486" v="1192" actId="1076"/>
        <pc:sldMkLst>
          <pc:docMk/>
          <pc:sldMk cId="3460499936" sldId="294"/>
        </pc:sldMkLst>
        <pc:spChg chg="del">
          <ac:chgData name="Morter, Casey" userId="c56af25a-46d5-4f8b-ae12-3843a011d968" providerId="ADAL" clId="{B65857DF-2A1F-476D-9EF3-1C04CDD56F38}" dt="2024-09-04T03:30:38.913" v="1134" actId="478"/>
          <ac:spMkLst>
            <pc:docMk/>
            <pc:sldMk cId="3460499936" sldId="294"/>
            <ac:spMk id="3" creationId="{65CD4BC7-4EDC-F1A7-DF7B-4055F763C3A6}"/>
          </ac:spMkLst>
        </pc:spChg>
        <pc:graphicFrameChg chg="del">
          <ac:chgData name="Morter, Casey" userId="c56af25a-46d5-4f8b-ae12-3843a011d968" providerId="ADAL" clId="{B65857DF-2A1F-476D-9EF3-1C04CDD56F38}" dt="2024-09-04T03:30:37.726" v="1133" actId="478"/>
          <ac:graphicFrameMkLst>
            <pc:docMk/>
            <pc:sldMk cId="3460499936" sldId="294"/>
            <ac:graphicFrameMk id="4" creationId="{634E6299-4E95-FD24-CAF2-C030E85E8684}"/>
          </ac:graphicFrameMkLst>
        </pc:graphicFrameChg>
        <pc:graphicFrameChg chg="del">
          <ac:chgData name="Morter, Casey" userId="c56af25a-46d5-4f8b-ae12-3843a011d968" providerId="ADAL" clId="{B65857DF-2A1F-476D-9EF3-1C04CDD56F38}" dt="2024-09-04T03:30:35.821" v="1132" actId="478"/>
          <ac:graphicFrameMkLst>
            <pc:docMk/>
            <pc:sldMk cId="3460499936" sldId="294"/>
            <ac:graphicFrameMk id="5" creationId="{A2F4DB35-499E-7F19-CF1E-75D8A9B2FB32}"/>
          </ac:graphicFrameMkLst>
        </pc:graphicFrameChg>
        <pc:picChg chg="add del mod">
          <ac:chgData name="Morter, Casey" userId="c56af25a-46d5-4f8b-ae12-3843a011d968" providerId="ADAL" clId="{B65857DF-2A1F-476D-9EF3-1C04CDD56F38}" dt="2024-09-05T03:04:55.143" v="1175" actId="478"/>
          <ac:picMkLst>
            <pc:docMk/>
            <pc:sldMk cId="3460499936" sldId="294"/>
            <ac:picMk id="7" creationId="{1188C804-CBE3-2054-24DF-18F9DD190C8A}"/>
          </ac:picMkLst>
        </pc:picChg>
        <pc:picChg chg="add mod">
          <ac:chgData name="Morter, Casey" userId="c56af25a-46d5-4f8b-ae12-3843a011d968" providerId="ADAL" clId="{B65857DF-2A1F-476D-9EF3-1C04CDD56F38}" dt="2024-09-05T04:32:08.486" v="1192" actId="1076"/>
          <ac:picMkLst>
            <pc:docMk/>
            <pc:sldMk cId="3460499936" sldId="294"/>
            <ac:picMk id="9" creationId="{4F6B3337-5D04-B8B3-DDC2-CB73FB052AB6}"/>
          </ac:picMkLst>
        </pc:picChg>
        <pc:picChg chg="add del mod">
          <ac:chgData name="Morter, Casey" userId="c56af25a-46d5-4f8b-ae12-3843a011d968" providerId="ADAL" clId="{B65857DF-2A1F-476D-9EF3-1C04CDD56F38}" dt="2024-09-05T04:24:30.808" v="1181" actId="478"/>
          <ac:picMkLst>
            <pc:docMk/>
            <pc:sldMk cId="3460499936" sldId="294"/>
            <ac:picMk id="3074" creationId="{815E40A1-DB51-D58C-D61A-53B455F88418}"/>
          </ac:picMkLst>
        </pc:picChg>
        <pc:picChg chg="add del mod">
          <ac:chgData name="Morter, Casey" userId="c56af25a-46d5-4f8b-ae12-3843a011d968" providerId="ADAL" clId="{B65857DF-2A1F-476D-9EF3-1C04CDD56F38}" dt="2024-09-05T04:31:59.994" v="1186" actId="478"/>
          <ac:picMkLst>
            <pc:docMk/>
            <pc:sldMk cId="3460499936" sldId="294"/>
            <ac:picMk id="3076" creationId="{30201D01-DEE7-F1AA-BA03-9AEE1EBC3D2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42679429814916E-2"/>
          <c:y val="4.2666666666666665E-2"/>
          <c:w val="0.95391464114037017"/>
          <c:h val="0.822909816272965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624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44-4960-8880-B8BBA8E40063}"/>
              </c:ext>
            </c:extLst>
          </c:dPt>
          <c:cat>
            <c:strRef>
              <c:f>Sheet1!$D$5:$D$10</c:f>
              <c:strCache>
                <c:ptCount val="6"/>
                <c:pt idx="0">
                  <c:v>Transaction Management</c:v>
                </c:pt>
                <c:pt idx="1">
                  <c:v>Occupancy Planning</c:v>
                </c:pt>
                <c:pt idx="2">
                  <c:v>Financial Management</c:v>
                </c:pt>
                <c:pt idx="3">
                  <c:v>Combination</c:v>
                </c:pt>
                <c:pt idx="4">
                  <c:v>Lease Administration</c:v>
                </c:pt>
                <c:pt idx="5">
                  <c:v>Facilities Management</c:v>
                </c:pt>
              </c:strCache>
            </c:strRef>
          </c:cat>
          <c:val>
            <c:numRef>
              <c:f>Sheet1!$E$5:$E$10</c:f>
              <c:numCache>
                <c:formatCode>General</c:formatCode>
                <c:ptCount val="6"/>
                <c:pt idx="0">
                  <c:v>1210</c:v>
                </c:pt>
                <c:pt idx="1">
                  <c:v>1357</c:v>
                </c:pt>
                <c:pt idx="2">
                  <c:v>2017</c:v>
                </c:pt>
                <c:pt idx="3">
                  <c:v>2079</c:v>
                </c:pt>
                <c:pt idx="4">
                  <c:v>2845</c:v>
                </c:pt>
                <c:pt idx="5">
                  <c:v>5519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44-4960-8880-B8BBA8E40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586551231"/>
        <c:axId val="586532991"/>
      </c:barChart>
      <c:catAx>
        <c:axId val="5865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532991"/>
        <c:crosses val="autoZero"/>
        <c:auto val="1"/>
        <c:lblAlgn val="ctr"/>
        <c:lblOffset val="100"/>
        <c:noMultiLvlLbl val="0"/>
      </c:catAx>
      <c:valAx>
        <c:axId val="5865329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6551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omments/modernComment_11D_D1159FB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6E90C4-9497-4B2F-BE20-33214A140BA2}" authorId="{D6391B94-FA10-65F9-0A6A-9D23F0BD3D39}" created="2024-09-04T22:07:48.1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07855288" sldId="285"/>
      <ac:spMk id="3" creationId="{51AB5FCC-B43D-6E6D-6CC6-9F9440B72D29}"/>
    </ac:deMkLst>
    <p188:txBody>
      <a:bodyPr/>
      <a:lstStyle/>
      <a:p>
        <a:r>
          <a:rPr lang="en-AU"/>
          <a:t>[@Morter, Casey]  You have two different tenses in this sentence:  "We found it was best to identify high impact areas to improvements will have quick pay back." 
Suggest either making it all past-tense: "We found it was best to identify high impact areas so the improvements would have quick payback." 
But could also be: "Identifying the high-impact areas for improvements will give you a quick payback"</a:t>
        </a:r>
      </a:p>
    </p188:txBody>
  </p188:cm>
</p188:cmLst>
</file>

<file path=ppt/comments/modernComment_122_D7F2A75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D974C2C-42A8-4795-A1B9-ECF41E091C21}" authorId="{D6391B94-FA10-65F9-0A6A-9D23F0BD3D39}" created="2024-09-04T21:52:10.78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623003996" sldId="290"/>
      <ac:spMk id="26" creationId="{F511AFF8-20F7-0C8E-A5B1-98C08234A34D}"/>
    </ac:deMkLst>
    <p188:txBody>
      <a:bodyPr/>
      <a:lstStyle/>
      <a:p>
        <a:r>
          <a:rPr lang="en-AU"/>
          <a:t>[@Morter, Casey] should this be "Ignore these OrderIDs in analysis and reporting" - without a question mark, because it's a decision step?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58FA3-D2F9-43CA-B8D6-9ECC35AB6B0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SG"/>
        </a:p>
      </dgm:t>
    </dgm:pt>
    <dgm:pt modelId="{A35C0B73-3944-41F7-840F-C495BBBC7369}">
      <dgm:prSet phldrT="[Text]" custT="1"/>
      <dgm:spPr/>
      <dgm:t>
        <a:bodyPr/>
        <a:lstStyle/>
        <a:p>
          <a:r>
            <a:rPr lang="en-US" sz="1800" b="1" dirty="0" err="1"/>
            <a:t>RunLog</a:t>
          </a:r>
          <a:br>
            <a:rPr lang="en-US" sz="1800" dirty="0"/>
          </a:br>
          <a:r>
            <a:rPr lang="en-US" sz="1800" b="0" i="1" dirty="0" err="1"/>
            <a:t>RunNumber</a:t>
          </a:r>
          <a:br>
            <a:rPr lang="en-US" sz="1800" b="0" i="1" dirty="0"/>
          </a:br>
          <a:r>
            <a:rPr lang="en-US" sz="1800" b="0" i="1" dirty="0" err="1"/>
            <a:t>WorkflowName</a:t>
          </a:r>
          <a:endParaRPr lang="en-SG" sz="1800" b="0" i="1" dirty="0"/>
        </a:p>
      </dgm:t>
    </dgm:pt>
    <dgm:pt modelId="{9610E846-4BCC-48B9-9E3D-38540DAC873A}" type="parTrans" cxnId="{CBD20BC6-E5DB-49EA-ABC0-0B7411EB14BB}">
      <dgm:prSet/>
      <dgm:spPr/>
      <dgm:t>
        <a:bodyPr/>
        <a:lstStyle/>
        <a:p>
          <a:endParaRPr lang="en-SG"/>
        </a:p>
      </dgm:t>
    </dgm:pt>
    <dgm:pt modelId="{53646468-20DF-48F2-BCB8-F12DACC56294}" type="sibTrans" cxnId="{CBD20BC6-E5DB-49EA-ABC0-0B7411EB14BB}">
      <dgm:prSet/>
      <dgm:spPr/>
      <dgm:t>
        <a:bodyPr/>
        <a:lstStyle/>
        <a:p>
          <a:endParaRPr lang="en-SG"/>
        </a:p>
      </dgm:t>
    </dgm:pt>
    <dgm:pt modelId="{7CA40560-E86F-4CE5-9636-77BAC2E7A5D2}">
      <dgm:prSet phldrT="[Text]" custT="1"/>
      <dgm:spPr/>
      <dgm:t>
        <a:bodyPr/>
        <a:lstStyle/>
        <a:p>
          <a:r>
            <a:rPr lang="en-US" sz="1600" b="1" dirty="0" err="1"/>
            <a:t>ErrorLog</a:t>
          </a:r>
          <a:br>
            <a:rPr lang="en-US" sz="1600" dirty="0"/>
          </a:br>
          <a:r>
            <a:rPr lang="en-US" sz="1600" i="1" dirty="0" err="1"/>
            <a:t>RunNumber</a:t>
          </a:r>
          <a:br>
            <a:rPr lang="en-US" sz="1600" i="1" dirty="0"/>
          </a:br>
          <a:r>
            <a:rPr lang="en-US" sz="1600" i="1" dirty="0" err="1"/>
            <a:t>ErrorText</a:t>
          </a:r>
          <a:br>
            <a:rPr lang="en-US" sz="1600" i="1" dirty="0"/>
          </a:br>
          <a:r>
            <a:rPr lang="en-US" sz="1600" i="1" dirty="0" err="1"/>
            <a:t>ErrorField</a:t>
          </a:r>
          <a:endParaRPr lang="en-US" sz="1600" i="1" dirty="0"/>
        </a:p>
      </dgm:t>
    </dgm:pt>
    <dgm:pt modelId="{A9D5E9CA-767A-42F1-84C1-62C7E47645C0}" type="parTrans" cxnId="{CAB10AED-2018-4A57-AE78-56F738AC82FE}">
      <dgm:prSet/>
      <dgm:spPr/>
      <dgm:t>
        <a:bodyPr/>
        <a:lstStyle/>
        <a:p>
          <a:endParaRPr lang="en-SG"/>
        </a:p>
      </dgm:t>
    </dgm:pt>
    <dgm:pt modelId="{F4081F87-3AAD-4E40-8557-0F808E5AD5F9}" type="sibTrans" cxnId="{CAB10AED-2018-4A57-AE78-56F738AC82FE}">
      <dgm:prSet/>
      <dgm:spPr/>
      <dgm:t>
        <a:bodyPr/>
        <a:lstStyle/>
        <a:p>
          <a:endParaRPr lang="en-SG"/>
        </a:p>
      </dgm:t>
    </dgm:pt>
    <dgm:pt modelId="{F183D898-C290-405A-AB93-F08AED841D80}">
      <dgm:prSet phldrT="[Text]" custT="1"/>
      <dgm:spPr/>
      <dgm:t>
        <a:bodyPr/>
        <a:lstStyle/>
        <a:p>
          <a:r>
            <a:rPr lang="en-US" sz="1600" b="1" dirty="0" err="1"/>
            <a:t>RefTable</a:t>
          </a:r>
          <a:br>
            <a:rPr lang="en-US" sz="1600" dirty="0"/>
          </a:br>
          <a:r>
            <a:rPr lang="en-US" sz="1600" b="0" i="1" dirty="0" err="1"/>
            <a:t>WorkflowName</a:t>
          </a:r>
          <a:br>
            <a:rPr lang="en-US" sz="1600" b="0" i="1" dirty="0"/>
          </a:br>
          <a:r>
            <a:rPr lang="en-US" sz="1600" b="0" i="1" dirty="0" err="1"/>
            <a:t>ReferenceData</a:t>
          </a:r>
          <a:br>
            <a:rPr lang="en-US" sz="1600" b="0" i="1" dirty="0"/>
          </a:br>
          <a:r>
            <a:rPr lang="en-US" sz="1600" b="0" i="1" dirty="0"/>
            <a:t>Field</a:t>
          </a:r>
        </a:p>
      </dgm:t>
    </dgm:pt>
    <dgm:pt modelId="{74088BBB-74A7-4ED6-95B4-CA16B3D4203A}" type="parTrans" cxnId="{9FE1160C-D0A4-441F-8976-8A9AAA54E6A1}">
      <dgm:prSet/>
      <dgm:spPr/>
      <dgm:t>
        <a:bodyPr/>
        <a:lstStyle/>
        <a:p>
          <a:endParaRPr lang="en-SG"/>
        </a:p>
      </dgm:t>
    </dgm:pt>
    <dgm:pt modelId="{C4882190-C832-466C-9EA6-3FE58F77CE10}" type="sibTrans" cxnId="{9FE1160C-D0A4-441F-8976-8A9AAA54E6A1}">
      <dgm:prSet/>
      <dgm:spPr/>
      <dgm:t>
        <a:bodyPr/>
        <a:lstStyle/>
        <a:p>
          <a:endParaRPr lang="en-SG"/>
        </a:p>
      </dgm:t>
    </dgm:pt>
    <dgm:pt modelId="{7E9E3924-67E9-4674-9BBC-EB8622B6629B}">
      <dgm:prSet phldrT="[Text]" custT="1"/>
      <dgm:spPr/>
      <dgm:t>
        <a:bodyPr/>
        <a:lstStyle/>
        <a:p>
          <a:r>
            <a:rPr lang="en-US" sz="1600" b="1" dirty="0" err="1"/>
            <a:t>RunLogMeta</a:t>
          </a:r>
          <a:br>
            <a:rPr lang="en-US" sz="1600" dirty="0"/>
          </a:br>
          <a:r>
            <a:rPr lang="en-US" sz="1600" i="1" dirty="0" err="1"/>
            <a:t>RunNumber</a:t>
          </a:r>
          <a:br>
            <a:rPr lang="en-US" sz="1600" i="1" dirty="0"/>
          </a:br>
          <a:r>
            <a:rPr lang="en-US" sz="1600" i="1" dirty="0" err="1"/>
            <a:t>AggregateData</a:t>
          </a:r>
          <a:r>
            <a:rPr lang="en-US" sz="1600" i="1" dirty="0"/>
            <a:t> </a:t>
          </a:r>
          <a:endParaRPr lang="en-SG" sz="1600" i="1" dirty="0"/>
        </a:p>
      </dgm:t>
    </dgm:pt>
    <dgm:pt modelId="{CA630D61-C456-4CF9-8B50-DDD5D67713AB}" type="sibTrans" cxnId="{7448F267-0D6B-43E2-8A30-8338DFD1C44B}">
      <dgm:prSet/>
      <dgm:spPr/>
      <dgm:t>
        <a:bodyPr/>
        <a:lstStyle/>
        <a:p>
          <a:endParaRPr lang="en-SG"/>
        </a:p>
      </dgm:t>
    </dgm:pt>
    <dgm:pt modelId="{3E38B3E2-B66B-4665-B927-2A5D667F6526}" type="parTrans" cxnId="{7448F267-0D6B-43E2-8A30-8338DFD1C44B}">
      <dgm:prSet/>
      <dgm:spPr/>
      <dgm:t>
        <a:bodyPr/>
        <a:lstStyle/>
        <a:p>
          <a:endParaRPr lang="en-SG"/>
        </a:p>
      </dgm:t>
    </dgm:pt>
    <dgm:pt modelId="{C3092550-6ECC-479B-A688-8672E5CCCBF3}" type="pres">
      <dgm:prSet presAssocID="{47A58FA3-D2F9-43CA-B8D6-9ECC35AB6B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0331E8-28CC-4846-8C13-722F55D97622}" type="pres">
      <dgm:prSet presAssocID="{A35C0B73-3944-41F7-840F-C495BBBC7369}" presName="singleCycle" presStyleCnt="0"/>
      <dgm:spPr/>
    </dgm:pt>
    <dgm:pt modelId="{50756A9B-237A-440B-81DB-308CE6CE6B51}" type="pres">
      <dgm:prSet presAssocID="{A35C0B73-3944-41F7-840F-C495BBBC7369}" presName="singleCenter" presStyleLbl="node1" presStyleIdx="0" presStyleCnt="4" custScaleX="128933" custScaleY="96374" custLinFactNeighborY="-10997">
        <dgm:presLayoutVars>
          <dgm:chMax val="7"/>
          <dgm:chPref val="7"/>
        </dgm:presLayoutVars>
      </dgm:prSet>
      <dgm:spPr/>
    </dgm:pt>
    <dgm:pt modelId="{076EF40F-4028-479A-84C5-60388291086F}" type="pres">
      <dgm:prSet presAssocID="{3E38B3E2-B66B-4665-B927-2A5D667F6526}" presName="Name56" presStyleLbl="parChTrans1D2" presStyleIdx="0" presStyleCnt="3"/>
      <dgm:spPr/>
    </dgm:pt>
    <dgm:pt modelId="{552C484B-A7D1-475A-AF92-1F083F17F243}" type="pres">
      <dgm:prSet presAssocID="{7E9E3924-67E9-4674-9BBC-EB8622B6629B}" presName="text0" presStyleLbl="node1" presStyleIdx="1" presStyleCnt="4" custScaleX="192808" custScaleY="109558">
        <dgm:presLayoutVars>
          <dgm:bulletEnabled val="1"/>
        </dgm:presLayoutVars>
      </dgm:prSet>
      <dgm:spPr/>
    </dgm:pt>
    <dgm:pt modelId="{A937D811-604A-4902-970B-B46D31D41A99}" type="pres">
      <dgm:prSet presAssocID="{A9D5E9CA-767A-42F1-84C1-62C7E47645C0}" presName="Name56" presStyleLbl="parChTrans1D2" presStyleIdx="1" presStyleCnt="3"/>
      <dgm:spPr/>
    </dgm:pt>
    <dgm:pt modelId="{35440DD3-9932-41D0-8FAF-05BB7E447D2F}" type="pres">
      <dgm:prSet presAssocID="{7CA40560-E86F-4CE5-9636-77BAC2E7A5D2}" presName="text0" presStyleLbl="node1" presStyleIdx="2" presStyleCnt="4" custScaleX="170529">
        <dgm:presLayoutVars>
          <dgm:bulletEnabled val="1"/>
        </dgm:presLayoutVars>
      </dgm:prSet>
      <dgm:spPr/>
    </dgm:pt>
    <dgm:pt modelId="{0DFCE92A-F10F-4C03-A94A-D5324792190E}" type="pres">
      <dgm:prSet presAssocID="{74088BBB-74A7-4ED6-95B4-CA16B3D4203A}" presName="Name56" presStyleLbl="parChTrans1D2" presStyleIdx="2" presStyleCnt="3"/>
      <dgm:spPr/>
    </dgm:pt>
    <dgm:pt modelId="{FC080CF8-CEEB-41EB-BDCD-9286551A3F14}" type="pres">
      <dgm:prSet presAssocID="{F183D898-C290-405A-AB93-F08AED841D80}" presName="text0" presStyleLbl="node1" presStyleIdx="3" presStyleCnt="4" custScaleX="174060">
        <dgm:presLayoutVars>
          <dgm:bulletEnabled val="1"/>
        </dgm:presLayoutVars>
      </dgm:prSet>
      <dgm:spPr/>
    </dgm:pt>
  </dgm:ptLst>
  <dgm:cxnLst>
    <dgm:cxn modelId="{9FE1160C-D0A4-441F-8976-8A9AAA54E6A1}" srcId="{A35C0B73-3944-41F7-840F-C495BBBC7369}" destId="{F183D898-C290-405A-AB93-F08AED841D80}" srcOrd="2" destOrd="0" parTransId="{74088BBB-74A7-4ED6-95B4-CA16B3D4203A}" sibTransId="{C4882190-C832-466C-9EA6-3FE58F77CE10}"/>
    <dgm:cxn modelId="{F319FE10-E8E5-4ADF-9271-BDF5FDF1E5A6}" type="presOf" srcId="{A35C0B73-3944-41F7-840F-C495BBBC7369}" destId="{50756A9B-237A-440B-81DB-308CE6CE6B51}" srcOrd="0" destOrd="0" presId="urn:microsoft.com/office/officeart/2008/layout/RadialCluster"/>
    <dgm:cxn modelId="{433F4416-AE3E-40E1-94AC-3F4D15B9194E}" type="presOf" srcId="{F183D898-C290-405A-AB93-F08AED841D80}" destId="{FC080CF8-CEEB-41EB-BDCD-9286551A3F14}" srcOrd="0" destOrd="0" presId="urn:microsoft.com/office/officeart/2008/layout/RadialCluster"/>
    <dgm:cxn modelId="{9E9A3D61-AFDF-4BC4-8033-D4C7A6846F5D}" type="presOf" srcId="{A9D5E9CA-767A-42F1-84C1-62C7E47645C0}" destId="{A937D811-604A-4902-970B-B46D31D41A99}" srcOrd="0" destOrd="0" presId="urn:microsoft.com/office/officeart/2008/layout/RadialCluster"/>
    <dgm:cxn modelId="{E9732367-92CE-459D-A1EC-3342C9EA4A11}" type="presOf" srcId="{47A58FA3-D2F9-43CA-B8D6-9ECC35AB6B0B}" destId="{C3092550-6ECC-479B-A688-8672E5CCCBF3}" srcOrd="0" destOrd="0" presId="urn:microsoft.com/office/officeart/2008/layout/RadialCluster"/>
    <dgm:cxn modelId="{7448F267-0D6B-43E2-8A30-8338DFD1C44B}" srcId="{A35C0B73-3944-41F7-840F-C495BBBC7369}" destId="{7E9E3924-67E9-4674-9BBC-EB8622B6629B}" srcOrd="0" destOrd="0" parTransId="{3E38B3E2-B66B-4665-B927-2A5D667F6526}" sibTransId="{CA630D61-C456-4CF9-8B50-DDD5D67713AB}"/>
    <dgm:cxn modelId="{6D071353-550A-4162-A211-29A547669203}" type="presOf" srcId="{74088BBB-74A7-4ED6-95B4-CA16B3D4203A}" destId="{0DFCE92A-F10F-4C03-A94A-D5324792190E}" srcOrd="0" destOrd="0" presId="urn:microsoft.com/office/officeart/2008/layout/RadialCluster"/>
    <dgm:cxn modelId="{CBD20BC6-E5DB-49EA-ABC0-0B7411EB14BB}" srcId="{47A58FA3-D2F9-43CA-B8D6-9ECC35AB6B0B}" destId="{A35C0B73-3944-41F7-840F-C495BBBC7369}" srcOrd="0" destOrd="0" parTransId="{9610E846-4BCC-48B9-9E3D-38540DAC873A}" sibTransId="{53646468-20DF-48F2-BCB8-F12DACC56294}"/>
    <dgm:cxn modelId="{09342FCB-1DCD-4E9A-A93E-33369297E9A1}" type="presOf" srcId="{7CA40560-E86F-4CE5-9636-77BAC2E7A5D2}" destId="{35440DD3-9932-41D0-8FAF-05BB7E447D2F}" srcOrd="0" destOrd="0" presId="urn:microsoft.com/office/officeart/2008/layout/RadialCluster"/>
    <dgm:cxn modelId="{995659D4-282F-43AD-9F6D-3D5F51D0C60C}" type="presOf" srcId="{7E9E3924-67E9-4674-9BBC-EB8622B6629B}" destId="{552C484B-A7D1-475A-AF92-1F083F17F243}" srcOrd="0" destOrd="0" presId="urn:microsoft.com/office/officeart/2008/layout/RadialCluster"/>
    <dgm:cxn modelId="{BFA94FE9-392E-46BF-8CCB-D491BC191641}" type="presOf" srcId="{3E38B3E2-B66B-4665-B927-2A5D667F6526}" destId="{076EF40F-4028-479A-84C5-60388291086F}" srcOrd="0" destOrd="0" presId="urn:microsoft.com/office/officeart/2008/layout/RadialCluster"/>
    <dgm:cxn modelId="{CAB10AED-2018-4A57-AE78-56F738AC82FE}" srcId="{A35C0B73-3944-41F7-840F-C495BBBC7369}" destId="{7CA40560-E86F-4CE5-9636-77BAC2E7A5D2}" srcOrd="1" destOrd="0" parTransId="{A9D5E9CA-767A-42F1-84C1-62C7E47645C0}" sibTransId="{F4081F87-3AAD-4E40-8557-0F808E5AD5F9}"/>
    <dgm:cxn modelId="{BC45BA18-A0D9-450D-853C-3723B4EE849F}" type="presParOf" srcId="{C3092550-6ECC-479B-A688-8672E5CCCBF3}" destId="{5D0331E8-28CC-4846-8C13-722F55D97622}" srcOrd="0" destOrd="0" presId="urn:microsoft.com/office/officeart/2008/layout/RadialCluster"/>
    <dgm:cxn modelId="{C0BABD02-8C37-4DC7-B59E-B0935B2DB67F}" type="presParOf" srcId="{5D0331E8-28CC-4846-8C13-722F55D97622}" destId="{50756A9B-237A-440B-81DB-308CE6CE6B51}" srcOrd="0" destOrd="0" presId="urn:microsoft.com/office/officeart/2008/layout/RadialCluster"/>
    <dgm:cxn modelId="{E454F9D0-66C2-41EC-BC9C-F596752708FD}" type="presParOf" srcId="{5D0331E8-28CC-4846-8C13-722F55D97622}" destId="{076EF40F-4028-479A-84C5-60388291086F}" srcOrd="1" destOrd="0" presId="urn:microsoft.com/office/officeart/2008/layout/RadialCluster"/>
    <dgm:cxn modelId="{2C2F12FD-FF16-4AB9-8601-0C5D7CFFCE69}" type="presParOf" srcId="{5D0331E8-28CC-4846-8C13-722F55D97622}" destId="{552C484B-A7D1-475A-AF92-1F083F17F243}" srcOrd="2" destOrd="0" presId="urn:microsoft.com/office/officeart/2008/layout/RadialCluster"/>
    <dgm:cxn modelId="{DB868392-1BFA-44FF-9778-F8BA45275B33}" type="presParOf" srcId="{5D0331E8-28CC-4846-8C13-722F55D97622}" destId="{A937D811-604A-4902-970B-B46D31D41A99}" srcOrd="3" destOrd="0" presId="urn:microsoft.com/office/officeart/2008/layout/RadialCluster"/>
    <dgm:cxn modelId="{FCEA38E0-52D2-4CAD-AA29-252E83B9EA9D}" type="presParOf" srcId="{5D0331E8-28CC-4846-8C13-722F55D97622}" destId="{35440DD3-9932-41D0-8FAF-05BB7E447D2F}" srcOrd="4" destOrd="0" presId="urn:microsoft.com/office/officeart/2008/layout/RadialCluster"/>
    <dgm:cxn modelId="{BCA7AE4F-7976-421E-91F0-C9DBD3ADAD92}" type="presParOf" srcId="{5D0331E8-28CC-4846-8C13-722F55D97622}" destId="{0DFCE92A-F10F-4C03-A94A-D5324792190E}" srcOrd="5" destOrd="0" presId="urn:microsoft.com/office/officeart/2008/layout/RadialCluster"/>
    <dgm:cxn modelId="{A3AEF03D-F433-4D54-8FC5-58C6942404B2}" type="presParOf" srcId="{5D0331E8-28CC-4846-8C13-722F55D97622}" destId="{FC080CF8-CEEB-41EB-BDCD-9286551A3F1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56A9B-237A-440B-81DB-308CE6CE6B51}">
      <dsp:nvSpPr>
        <dsp:cNvPr id="0" name=""/>
        <dsp:cNvSpPr/>
      </dsp:nvSpPr>
      <dsp:spPr>
        <a:xfrm>
          <a:off x="1392571" y="1811072"/>
          <a:ext cx="1746722" cy="1305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RunLog</a:t>
          </a:r>
          <a:br>
            <a:rPr lang="en-US" sz="1800" kern="1200" dirty="0"/>
          </a:br>
          <a:r>
            <a:rPr lang="en-US" sz="1800" b="0" i="1" kern="1200" dirty="0" err="1"/>
            <a:t>RunNumber</a:t>
          </a:r>
          <a:br>
            <a:rPr lang="en-US" sz="1800" b="0" i="1" kern="1200" dirty="0"/>
          </a:br>
          <a:r>
            <a:rPr lang="en-US" sz="1800" b="0" i="1" kern="1200" dirty="0" err="1"/>
            <a:t>WorkflowName</a:t>
          </a:r>
          <a:endParaRPr lang="en-SG" sz="1800" b="0" i="1" kern="1200" dirty="0"/>
        </a:p>
      </dsp:txBody>
      <dsp:txXfrm>
        <a:off x="1456307" y="1874808"/>
        <a:ext cx="1619250" cy="1178156"/>
      </dsp:txXfrm>
    </dsp:sp>
    <dsp:sp modelId="{076EF40F-4028-479A-84C5-60388291086F}">
      <dsp:nvSpPr>
        <dsp:cNvPr id="0" name=""/>
        <dsp:cNvSpPr/>
      </dsp:nvSpPr>
      <dsp:spPr>
        <a:xfrm rot="16200000">
          <a:off x="2029095" y="1574234"/>
          <a:ext cx="4736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367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C484B-A7D1-475A-AF92-1F083F17F243}">
      <dsp:nvSpPr>
        <dsp:cNvPr id="0" name=""/>
        <dsp:cNvSpPr/>
      </dsp:nvSpPr>
      <dsp:spPr>
        <a:xfrm>
          <a:off x="1390889" y="342955"/>
          <a:ext cx="1750087" cy="994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RunLogMeta</a:t>
          </a:r>
          <a:br>
            <a:rPr lang="en-US" sz="1600" kern="1200" dirty="0"/>
          </a:br>
          <a:r>
            <a:rPr lang="en-US" sz="1600" i="1" kern="1200" dirty="0" err="1"/>
            <a:t>RunNumber</a:t>
          </a:r>
          <a:br>
            <a:rPr lang="en-US" sz="1600" i="1" kern="1200" dirty="0"/>
          </a:br>
          <a:r>
            <a:rPr lang="en-US" sz="1600" i="1" kern="1200" dirty="0" err="1"/>
            <a:t>AggregateData</a:t>
          </a:r>
          <a:r>
            <a:rPr lang="en-US" sz="1600" i="1" kern="1200" dirty="0"/>
            <a:t> </a:t>
          </a:r>
          <a:endParaRPr lang="en-SG" sz="1600" i="1" kern="1200" dirty="0"/>
        </a:p>
      </dsp:txBody>
      <dsp:txXfrm>
        <a:off x="1439434" y="391500"/>
        <a:ext cx="1652997" cy="897350"/>
      </dsp:txXfrm>
    </dsp:sp>
    <dsp:sp modelId="{A937D811-604A-4902-970B-B46D31D41A99}">
      <dsp:nvSpPr>
        <dsp:cNvPr id="0" name=""/>
        <dsp:cNvSpPr/>
      </dsp:nvSpPr>
      <dsp:spPr>
        <a:xfrm rot="2384236">
          <a:off x="2980398" y="3312657"/>
          <a:ext cx="613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06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440DD3-9932-41D0-8FAF-05BB7E447D2F}">
      <dsp:nvSpPr>
        <dsp:cNvPr id="0" name=""/>
        <dsp:cNvSpPr/>
      </dsp:nvSpPr>
      <dsp:spPr>
        <a:xfrm>
          <a:off x="3294650" y="3508614"/>
          <a:ext cx="1547864" cy="907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ErrorLog</a:t>
          </a:r>
          <a:br>
            <a:rPr lang="en-US" sz="1600" kern="1200" dirty="0"/>
          </a:br>
          <a:r>
            <a:rPr lang="en-US" sz="1600" i="1" kern="1200" dirty="0" err="1"/>
            <a:t>RunNumber</a:t>
          </a:r>
          <a:br>
            <a:rPr lang="en-US" sz="1600" i="1" kern="1200" dirty="0"/>
          </a:br>
          <a:r>
            <a:rPr lang="en-US" sz="1600" i="1" kern="1200" dirty="0" err="1"/>
            <a:t>ErrorText</a:t>
          </a:r>
          <a:br>
            <a:rPr lang="en-US" sz="1600" i="1" kern="1200" dirty="0"/>
          </a:br>
          <a:r>
            <a:rPr lang="en-US" sz="1600" i="1" kern="1200" dirty="0" err="1"/>
            <a:t>ErrorField</a:t>
          </a:r>
          <a:endParaRPr lang="en-US" sz="1600" i="1" kern="1200" dirty="0"/>
        </a:p>
      </dsp:txBody>
      <dsp:txXfrm>
        <a:off x="3338959" y="3552923"/>
        <a:ext cx="1459246" cy="819066"/>
      </dsp:txXfrm>
    </dsp:sp>
    <dsp:sp modelId="{0DFCE92A-F10F-4C03-A94A-D5324792190E}">
      <dsp:nvSpPr>
        <dsp:cNvPr id="0" name=""/>
        <dsp:cNvSpPr/>
      </dsp:nvSpPr>
      <dsp:spPr>
        <a:xfrm rot="8415764">
          <a:off x="938402" y="3312657"/>
          <a:ext cx="6130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3065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80CF8-CEEB-41EB-BDCD-9286551A3F14}">
      <dsp:nvSpPr>
        <dsp:cNvPr id="0" name=""/>
        <dsp:cNvSpPr/>
      </dsp:nvSpPr>
      <dsp:spPr>
        <a:xfrm>
          <a:off x="-326673" y="3508614"/>
          <a:ext cx="1579914" cy="90768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RefTable</a:t>
          </a:r>
          <a:br>
            <a:rPr lang="en-US" sz="1600" kern="1200" dirty="0"/>
          </a:br>
          <a:r>
            <a:rPr lang="en-US" sz="1600" b="0" i="1" kern="1200" dirty="0" err="1"/>
            <a:t>WorkflowName</a:t>
          </a:r>
          <a:br>
            <a:rPr lang="en-US" sz="1600" b="0" i="1" kern="1200" dirty="0"/>
          </a:br>
          <a:r>
            <a:rPr lang="en-US" sz="1600" b="0" i="1" kern="1200" dirty="0" err="1"/>
            <a:t>ReferenceData</a:t>
          </a:r>
          <a:br>
            <a:rPr lang="en-US" sz="1600" b="0" i="1" kern="1200" dirty="0"/>
          </a:br>
          <a:r>
            <a:rPr lang="en-US" sz="1600" b="0" i="1" kern="1200" dirty="0"/>
            <a:t>Field</a:t>
          </a:r>
        </a:p>
      </dsp:txBody>
      <dsp:txXfrm>
        <a:off x="-282364" y="3552923"/>
        <a:ext cx="1491296" cy="819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A534FB-FE84-AAD8-997D-ABD4FD4F4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8B3D2B-CC93-5E1C-3F50-AD6396A7F5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3D2F0-0CBC-4080-9A36-E9206116652E}" type="datetimeFigureOut">
              <a:rPr lang="en-PH" smtClean="0"/>
              <a:t>03/09/2024</a:t>
            </a:fld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A2024-44E8-CAD7-B3D5-C138728D0A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508B-84CD-4808-AFA9-7930B9B47397}" type="slidenum">
              <a:rPr lang="en-PH" smtClean="0"/>
              <a:t>‹#›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FDDCA-EE03-5789-A527-C033D2779D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7942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FE705-3839-4B08-A7D1-32A5976B9C09}" type="datetimeFigureOut">
              <a:rPr lang="en-AU" smtClean="0"/>
              <a:t>3/09/2024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D3F71-5D64-41CA-8136-1496188B25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394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i="1" dirty="0"/>
              <a:t>"Hi my name is Casey, and I help teams get the most out of their data and supporting systems.</a:t>
            </a:r>
            <a:endParaRPr lang="en-AU" dirty="0"/>
          </a:p>
          <a:p>
            <a:pPr rtl="0"/>
            <a:r>
              <a:rPr lang="en-AU" i="1" dirty="0"/>
              <a:t>After this presentation, I hope you get an idea of how to prepare for a hassle-free system migration, with minimal impact to your customers.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58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8703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88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23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4260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1501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705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203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25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D3F71-5D64-41CA-8136-1496188B253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34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66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21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2C4024-ADF6-FBB9-1B9D-BDA9A4A5C8D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77741"/>
            <a:ext cx="10515600" cy="0"/>
          </a:xfrm>
          <a:prstGeom prst="line">
            <a:avLst/>
          </a:prstGeom>
          <a:ln w="19050">
            <a:solidFill>
              <a:srgbClr val="D62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8672A2-D99E-5470-9A38-ED4016D30159}"/>
              </a:ext>
            </a:extLst>
          </p:cNvPr>
          <p:cNvSpPr txBox="1"/>
          <p:nvPr userDrawn="1"/>
        </p:nvSpPr>
        <p:spPr>
          <a:xfrm>
            <a:off x="737870" y="6375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6613-BCD0-634F-E7FD-5EEF74232FAE}"/>
              </a:ext>
            </a:extLst>
          </p:cNvPr>
          <p:cNvSpPr txBox="1"/>
          <p:nvPr userDrawn="1"/>
        </p:nvSpPr>
        <p:spPr>
          <a:xfrm>
            <a:off x="8193505" y="308975"/>
            <a:ext cx="3160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PH" dirty="0"/>
              <a:t>www.factor-insights.com</a:t>
            </a:r>
            <a:endParaRPr lang="en-US" dirty="0"/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EDDB26D-AC61-6CF7-CAED-F6AAC93674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0235" y="417879"/>
            <a:ext cx="1610897" cy="2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69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2C4024-ADF6-FBB9-1B9D-BDA9A4A5C8DC}"/>
              </a:ext>
            </a:extLst>
          </p:cNvPr>
          <p:cNvCxnSpPr>
            <a:cxnSpLocks/>
          </p:cNvCxnSpPr>
          <p:nvPr userDrawn="1"/>
        </p:nvCxnSpPr>
        <p:spPr>
          <a:xfrm>
            <a:off x="838200" y="877741"/>
            <a:ext cx="10515600" cy="0"/>
          </a:xfrm>
          <a:prstGeom prst="line">
            <a:avLst/>
          </a:prstGeom>
          <a:ln w="19050">
            <a:solidFill>
              <a:srgbClr val="D62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8672A2-D99E-5470-9A38-ED4016D30159}"/>
              </a:ext>
            </a:extLst>
          </p:cNvPr>
          <p:cNvSpPr txBox="1"/>
          <p:nvPr userDrawn="1"/>
        </p:nvSpPr>
        <p:spPr>
          <a:xfrm>
            <a:off x="737870" y="6375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586613-BCD0-634F-E7FD-5EEF74232FAE}"/>
              </a:ext>
            </a:extLst>
          </p:cNvPr>
          <p:cNvSpPr txBox="1"/>
          <p:nvPr userDrawn="1"/>
        </p:nvSpPr>
        <p:spPr>
          <a:xfrm>
            <a:off x="8193505" y="308975"/>
            <a:ext cx="3160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PH" dirty="0"/>
              <a:t>www.factor-insights.com</a:t>
            </a:r>
            <a:endParaRPr lang="en-US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E7CB277F-DE81-7E97-B153-0D0038643E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0235" y="417879"/>
            <a:ext cx="1610897" cy="26042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FBC699-0435-7F9B-FD99-8138416726A4}"/>
              </a:ext>
            </a:extLst>
          </p:cNvPr>
          <p:cNvCxnSpPr>
            <a:cxnSpLocks/>
          </p:cNvCxnSpPr>
          <p:nvPr userDrawn="1"/>
        </p:nvCxnSpPr>
        <p:spPr>
          <a:xfrm>
            <a:off x="838200" y="6276218"/>
            <a:ext cx="10515600" cy="0"/>
          </a:xfrm>
          <a:prstGeom prst="line">
            <a:avLst/>
          </a:prstGeom>
          <a:ln w="19050">
            <a:solidFill>
              <a:srgbClr val="D624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20511F8-B29D-0BA4-2053-310B2AE4BFF2}"/>
              </a:ext>
            </a:extLst>
          </p:cNvPr>
          <p:cNvSpPr txBox="1"/>
          <p:nvPr userDrawn="1"/>
        </p:nvSpPr>
        <p:spPr>
          <a:xfrm>
            <a:off x="733522" y="6285010"/>
            <a:ext cx="31602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PH" dirty="0"/>
              <a:t>Factor CIO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43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D_D1159FB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2_D7F2A75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D60B0A3-B14A-DDC5-9374-B56389101731}"/>
              </a:ext>
            </a:extLst>
          </p:cNvPr>
          <p:cNvSpPr txBox="1">
            <a:spLocks/>
          </p:cNvSpPr>
          <p:nvPr/>
        </p:nvSpPr>
        <p:spPr>
          <a:xfrm>
            <a:off x="746635" y="1989218"/>
            <a:ext cx="5585154" cy="20319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Homegrown data management: Sustaining Data Quality Across System Migrations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3DD7DE-272A-BBD7-3ECB-BC8343A70437}"/>
              </a:ext>
            </a:extLst>
          </p:cNvPr>
          <p:cNvSpPr txBox="1"/>
          <p:nvPr/>
        </p:nvSpPr>
        <p:spPr>
          <a:xfrm>
            <a:off x="805447" y="5557708"/>
            <a:ext cx="368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Tuesday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| September 10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0F10B3-72E8-5937-0D3D-E580AB902662}"/>
              </a:ext>
            </a:extLst>
          </p:cNvPr>
          <p:cNvSpPr/>
          <p:nvPr/>
        </p:nvSpPr>
        <p:spPr>
          <a:xfrm>
            <a:off x="805446" y="1505726"/>
            <a:ext cx="2852154" cy="457614"/>
          </a:xfrm>
          <a:prstGeom prst="roundRect">
            <a:avLst>
              <a:gd name="adj" fmla="val 7156"/>
            </a:avLst>
          </a:prstGeom>
          <a:solidFill>
            <a:srgbClr val="D624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b="1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P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Data+AI</a:t>
            </a:r>
            <a:r>
              <a:rPr lang="en-PH" sz="2000" b="1" dirty="0"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63291E-67E4-9996-6CCD-9E528658778B}"/>
              </a:ext>
            </a:extLst>
          </p:cNvPr>
          <p:cNvSpPr/>
          <p:nvPr/>
        </p:nvSpPr>
        <p:spPr>
          <a:xfrm>
            <a:off x="7220022" y="1264471"/>
            <a:ext cx="4166529" cy="5245274"/>
          </a:xfrm>
          <a:prstGeom prst="roundRect">
            <a:avLst>
              <a:gd name="adj" fmla="val 362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212ED-5BF2-95DF-0C2E-846A156ECE87}"/>
              </a:ext>
            </a:extLst>
          </p:cNvPr>
          <p:cNvSpPr txBox="1"/>
          <p:nvPr/>
        </p:nvSpPr>
        <p:spPr>
          <a:xfrm>
            <a:off x="805447" y="601937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Collins Square, Melbourne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B3893C3B-34B7-7B8E-D586-21FCA1EEAD13}"/>
              </a:ext>
            </a:extLst>
          </p:cNvPr>
          <p:cNvSpPr txBox="1">
            <a:spLocks/>
          </p:cNvSpPr>
          <p:nvPr/>
        </p:nvSpPr>
        <p:spPr>
          <a:xfrm>
            <a:off x="7220023" y="5116385"/>
            <a:ext cx="3955975" cy="14968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Casey </a:t>
            </a:r>
            <a:r>
              <a:rPr lang="en-US" sz="30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Morter</a:t>
            </a:r>
            <a:endParaRPr lang="en-US" sz="3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dirty="0">
                <a:solidFill>
                  <a:srgbClr val="E8B2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Business Analytics </a:t>
            </a:r>
          </a:p>
          <a:p>
            <a:pPr algn="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JLL</a:t>
            </a:r>
          </a:p>
        </p:txBody>
      </p:sp>
    </p:spTree>
    <p:extLst>
      <p:ext uri="{BB962C8B-B14F-4D97-AF65-F5344CB8AC3E}">
        <p14:creationId xmlns:p14="http://schemas.microsoft.com/office/powerpoint/2010/main" val="250764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Bringing ‘facts’ to life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71537C-79D2-E01F-AE05-29C1375DE4CD}"/>
              </a:ext>
            </a:extLst>
          </p:cNvPr>
          <p:cNvSpPr txBox="1"/>
          <p:nvPr/>
        </p:nvSpPr>
        <p:spPr>
          <a:xfrm>
            <a:off x="1223852" y="1804325"/>
            <a:ext cx="9954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Once a set of ‘facts’ have been refined into business rules, these can be codified into a workflow for the data producers.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79FE0C-DE36-0F81-56CD-ABAB6C4B0E85}"/>
              </a:ext>
            </a:extLst>
          </p:cNvPr>
          <p:cNvGrpSpPr/>
          <p:nvPr/>
        </p:nvGrpSpPr>
        <p:grpSpPr>
          <a:xfrm>
            <a:off x="1214327" y="2658827"/>
            <a:ext cx="9497759" cy="3165920"/>
            <a:chOff x="1214327" y="2496902"/>
            <a:chExt cx="9497759" cy="3165920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7DC535A7-3EFF-9438-F886-6CEA26855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327" y="2496902"/>
              <a:ext cx="9497759" cy="316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Graphic 2" descr="Hurdle with solid fill">
              <a:extLst>
                <a:ext uri="{FF2B5EF4-FFF2-40B4-BE49-F238E27FC236}">
                  <a16:creationId xmlns:a16="http://schemas.microsoft.com/office/drawing/2014/main" id="{CF88F670-4561-4113-ABA2-106D3ECD9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91845" y="340531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70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AA99ACBF-CD61-2F44-8F4F-46B0F9C2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50" y="1015936"/>
            <a:ext cx="7103636" cy="51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33FB7F-8D9A-9A12-3FD0-6F866183ACF7}"/>
              </a:ext>
            </a:extLst>
          </p:cNvPr>
          <p:cNvSpPr/>
          <p:nvPr/>
        </p:nvSpPr>
        <p:spPr>
          <a:xfrm>
            <a:off x="4253949" y="1015936"/>
            <a:ext cx="7668756" cy="5200657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FD3D15-5985-18D0-E42A-9262ED35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61" y="1545924"/>
            <a:ext cx="4201444" cy="4140680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7B0F27-E83B-C5C8-7D32-BC97A4E31D9D}"/>
              </a:ext>
            </a:extLst>
          </p:cNvPr>
          <p:cNvSpPr txBox="1">
            <a:spLocks/>
          </p:cNvSpPr>
          <p:nvPr/>
        </p:nvSpPr>
        <p:spPr>
          <a:xfrm>
            <a:off x="1040352" y="1260469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5C6CFBF-53FD-33AE-4F46-FF57B9F6B0A9}"/>
              </a:ext>
            </a:extLst>
          </p:cNvPr>
          <p:cNvSpPr txBox="1">
            <a:spLocks/>
          </p:cNvSpPr>
          <p:nvPr/>
        </p:nvSpPr>
        <p:spPr>
          <a:xfrm>
            <a:off x="1040352" y="1986153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CC2680-A830-5EF9-74FA-7E179016DD9F}"/>
              </a:ext>
            </a:extLst>
          </p:cNvPr>
          <p:cNvSpPr txBox="1">
            <a:spLocks/>
          </p:cNvSpPr>
          <p:nvPr/>
        </p:nvSpPr>
        <p:spPr>
          <a:xfrm>
            <a:off x="1040352" y="2827418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D0C324-EE9C-99A0-0517-12FE0D41AFFE}"/>
              </a:ext>
            </a:extLst>
          </p:cNvPr>
          <p:cNvSpPr txBox="1">
            <a:spLocks/>
          </p:cNvSpPr>
          <p:nvPr/>
        </p:nvSpPr>
        <p:spPr>
          <a:xfrm>
            <a:off x="1040352" y="3668684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A666EB-EA06-E864-7CD9-B3D42008E479}"/>
              </a:ext>
            </a:extLst>
          </p:cNvPr>
          <p:cNvGrpSpPr/>
          <p:nvPr/>
        </p:nvGrpSpPr>
        <p:grpSpPr>
          <a:xfrm>
            <a:off x="1282930" y="1205562"/>
            <a:ext cx="3063645" cy="3240051"/>
            <a:chOff x="1282930" y="1205562"/>
            <a:chExt cx="3063645" cy="32400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B4F488-22A4-553A-9DA3-834F77BDB9DE}"/>
                </a:ext>
              </a:extLst>
            </p:cNvPr>
            <p:cNvSpPr/>
            <p:nvPr/>
          </p:nvSpPr>
          <p:spPr>
            <a:xfrm>
              <a:off x="1425863" y="1205562"/>
              <a:ext cx="2901142" cy="72568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8F4F09-37E3-B159-A31B-A25AFEF16C1A}"/>
                </a:ext>
              </a:extLst>
            </p:cNvPr>
            <p:cNvSpPr/>
            <p:nvPr/>
          </p:nvSpPr>
          <p:spPr>
            <a:xfrm>
              <a:off x="1445433" y="1952677"/>
              <a:ext cx="2901142" cy="72568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B5F45E-EA60-61BC-1FDD-F03316CDB611}"/>
                </a:ext>
              </a:extLst>
            </p:cNvPr>
            <p:cNvSpPr/>
            <p:nvPr/>
          </p:nvSpPr>
          <p:spPr>
            <a:xfrm>
              <a:off x="1282930" y="2768987"/>
              <a:ext cx="2901142" cy="72568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961DD2-83FB-1841-7916-07989540F895}"/>
                </a:ext>
              </a:extLst>
            </p:cNvPr>
            <p:cNvSpPr/>
            <p:nvPr/>
          </p:nvSpPr>
          <p:spPr>
            <a:xfrm>
              <a:off x="1425863" y="3719929"/>
              <a:ext cx="2901142" cy="725684"/>
            </a:xfrm>
            <a:prstGeom prst="rect">
              <a:avLst/>
            </a:prstGeom>
            <a:solidFill>
              <a:schemeClr val="bg1"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081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oom&#10;&#10;Description automatically generated">
            <a:extLst>
              <a:ext uri="{FF2B5EF4-FFF2-40B4-BE49-F238E27FC236}">
                <a16:creationId xmlns:a16="http://schemas.microsoft.com/office/drawing/2014/main" id="{277DEDC6-3824-0966-7E9B-7E9768AE7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2" y="1283948"/>
            <a:ext cx="5103404" cy="433637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DCC2680-A830-5EF9-74FA-7E179016DD9F}"/>
              </a:ext>
            </a:extLst>
          </p:cNvPr>
          <p:cNvSpPr txBox="1">
            <a:spLocks/>
          </p:cNvSpPr>
          <p:nvPr/>
        </p:nvSpPr>
        <p:spPr>
          <a:xfrm>
            <a:off x="1894062" y="2766728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5D0C324-EE9C-99A0-0517-12FE0D41AFFE}"/>
              </a:ext>
            </a:extLst>
          </p:cNvPr>
          <p:cNvSpPr txBox="1">
            <a:spLocks/>
          </p:cNvSpPr>
          <p:nvPr/>
        </p:nvSpPr>
        <p:spPr>
          <a:xfrm>
            <a:off x="1894062" y="3607994"/>
            <a:ext cx="4055350" cy="60158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</a:p>
        </p:txBody>
      </p:sp>
    </p:spTree>
    <p:extLst>
      <p:ext uri="{BB962C8B-B14F-4D97-AF65-F5344CB8AC3E}">
        <p14:creationId xmlns:p14="http://schemas.microsoft.com/office/powerpoint/2010/main" val="363778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F4DB35-499E-7F19-CF1E-75D8A9B2FB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201414"/>
              </p:ext>
            </p:extLst>
          </p:nvPr>
        </p:nvGraphicFramePr>
        <p:xfrm>
          <a:off x="7060300" y="1193575"/>
          <a:ext cx="4515841" cy="475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790363-286B-0AFA-36C6-3ACE864AC214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Sharing results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D4BC7-4EDC-F1A7-DF7B-4055F763C3A6}"/>
              </a:ext>
            </a:extLst>
          </p:cNvPr>
          <p:cNvSpPr txBox="1"/>
          <p:nvPr/>
        </p:nvSpPr>
        <p:spPr>
          <a:xfrm>
            <a:off x="1223852" y="1804325"/>
            <a:ext cx="6494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Once a few of these ‘Interface Assurance’ tools are deployed, logging and trending errors is interesting.</a:t>
            </a:r>
          </a:p>
          <a:p>
            <a:endParaRPr lang="en-AU" dirty="0"/>
          </a:p>
          <a:p>
            <a:r>
              <a:rPr lang="en-AU" dirty="0"/>
              <a:t>We used a common schema for errors to enable us to trend multiple workflows for a given account.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4E6299-4E95-FD24-CAF2-C030E85E8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11437"/>
              </p:ext>
            </p:extLst>
          </p:nvPr>
        </p:nvGraphicFramePr>
        <p:xfrm>
          <a:off x="954453" y="4167176"/>
          <a:ext cx="5190533" cy="167004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val="4258516978"/>
                    </a:ext>
                  </a:extLst>
                </a:gridCol>
                <a:gridCol w="2617470">
                  <a:extLst>
                    <a:ext uri="{9D8B030D-6E8A-4147-A177-3AD203B41FA5}">
                      <a16:colId xmlns:a16="http://schemas.microsoft.com/office/drawing/2014/main" val="1000735150"/>
                    </a:ext>
                  </a:extLst>
                </a:gridCol>
                <a:gridCol w="1441493">
                  <a:extLst>
                    <a:ext uri="{9D8B030D-6E8A-4147-A177-3AD203B41FA5}">
                      <a16:colId xmlns:a16="http://schemas.microsoft.com/office/drawing/2014/main" val="3938613990"/>
                    </a:ext>
                  </a:extLst>
                </a:gridCol>
              </a:tblGrid>
              <a:tr h="319138"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1" u="none" strike="noStrike" dirty="0">
                          <a:effectLst/>
                        </a:rPr>
                        <a:t>Type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1" u="none" strike="noStrike" dirty="0">
                          <a:effectLst/>
                        </a:rPr>
                        <a:t>Example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b="1" u="none" strike="noStrike" dirty="0">
                          <a:effectLst/>
                        </a:rPr>
                        <a:t>Execution</a:t>
                      </a:r>
                      <a:endParaRPr lang="en-SG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532571"/>
                  </a:ext>
                </a:extLst>
              </a:tr>
              <a:tr h="393494"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Heading Error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en-SG" sz="120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 header, Duplicate header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Halting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2351522"/>
                  </a:ext>
                </a:extLst>
              </a:tr>
              <a:tr h="319138"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dirty="0">
                          <a:effectLst/>
                        </a:rPr>
                        <a:t>Format Error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en-SG" sz="1200" i="1" u="none" strike="noStrike" dirty="0">
                          <a:effectLst/>
                        </a:rPr>
                        <a:t>Date listed as 'TBC'</a:t>
                      </a:r>
                      <a:endParaRPr lang="en-SG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dirty="0">
                          <a:effectLst/>
                        </a:rPr>
                        <a:t>Warning / </a:t>
                      </a:r>
                      <a:br>
                        <a:rPr lang="en-SG" sz="1200" u="none" strike="noStrike" dirty="0">
                          <a:effectLst/>
                        </a:rPr>
                      </a:br>
                      <a:r>
                        <a:rPr lang="en-SG" sz="1200" u="none" strike="noStrike" dirty="0">
                          <a:effectLst/>
                        </a:rPr>
                        <a:t>Ignore row / </a:t>
                      </a:r>
                      <a:br>
                        <a:rPr lang="en-SG" sz="1200" u="none" strike="noStrike" dirty="0">
                          <a:effectLst/>
                        </a:rPr>
                      </a:br>
                      <a:r>
                        <a:rPr lang="en-SG" sz="1200" u="none" strike="noStrike" dirty="0">
                          <a:effectLst/>
                        </a:rPr>
                        <a:t>reject entire dataset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385701"/>
                  </a:ext>
                </a:extLst>
              </a:tr>
              <a:tr h="319138"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dirty="0">
                          <a:effectLst/>
                        </a:rPr>
                        <a:t>Value Error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en-SG" sz="1200" i="1" u="none" strike="noStrike" dirty="0">
                          <a:effectLst/>
                        </a:rPr>
                        <a:t>Value missing / unrecognised format</a:t>
                      </a:r>
                      <a:endParaRPr lang="en-SG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0920308"/>
                  </a:ext>
                </a:extLst>
              </a:tr>
              <a:tr h="319138">
                <a:tc>
                  <a:txBody>
                    <a:bodyPr/>
                    <a:lstStyle/>
                    <a:p>
                      <a:pPr algn="ctr" fontAlgn="b"/>
                      <a:r>
                        <a:rPr lang="en-SG" sz="1200" u="none" strike="noStrike" dirty="0">
                          <a:effectLst/>
                        </a:rPr>
                        <a:t>Logic Error</a:t>
                      </a:r>
                      <a:endParaRPr lang="en-SG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 fontAlgn="b"/>
                      <a:r>
                        <a:rPr lang="en-SG" sz="1200" i="1" u="none" strike="noStrike" dirty="0">
                          <a:effectLst/>
                        </a:rPr>
                        <a:t>Duplicate record, rule violation</a:t>
                      </a:r>
                      <a:endParaRPr lang="en-SG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SG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914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12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A3790363-286B-0AFA-36C6-3ACE864AC214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Sharing results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6B3337-5D04-B8B3-DDC2-CB73FB052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89" y="1889878"/>
            <a:ext cx="10291011" cy="424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9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A8F478-B285-940B-2EB5-4DE772205056}"/>
              </a:ext>
            </a:extLst>
          </p:cNvPr>
          <p:cNvSpPr txBox="1"/>
          <p:nvPr/>
        </p:nvSpPr>
        <p:spPr>
          <a:xfrm>
            <a:off x="1173694" y="1931186"/>
            <a:ext cx="102372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Start small, start with the business, find any excuse and start.</a:t>
            </a:r>
          </a:p>
          <a:p>
            <a:endParaRPr lang="en-AU" dirty="0"/>
          </a:p>
          <a:p>
            <a:r>
              <a:rPr lang="en-AU" dirty="0"/>
              <a:t>Be a trusted business partner not the data police. </a:t>
            </a:r>
          </a:p>
          <a:p>
            <a:endParaRPr lang="en-AU" dirty="0"/>
          </a:p>
          <a:p>
            <a:r>
              <a:rPr lang="en-AU" dirty="0"/>
              <a:t>Share success and celebrate the team.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EB895B-1269-9C99-7E42-6C5D2C6E05E8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Final thoughts…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76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1846176-7DB7-D584-F168-622325F8A4DC}"/>
              </a:ext>
            </a:extLst>
          </p:cNvPr>
          <p:cNvSpPr txBox="1">
            <a:spLocks/>
          </p:cNvSpPr>
          <p:nvPr/>
        </p:nvSpPr>
        <p:spPr>
          <a:xfrm>
            <a:off x="868728" y="284300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Across system migrations?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126A1-ECD2-88FA-6C4E-736CE4638DB6}"/>
              </a:ext>
            </a:extLst>
          </p:cNvPr>
          <p:cNvSpPr txBox="1"/>
          <p:nvPr/>
        </p:nvSpPr>
        <p:spPr>
          <a:xfrm>
            <a:off x="1173694" y="1931186"/>
            <a:ext cx="58943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big event like a system migration is a great catalyst for a data quality effort, but any excuse will do.</a:t>
            </a:r>
          </a:p>
          <a:p>
            <a:endParaRPr lang="en-AU" dirty="0"/>
          </a:p>
          <a:p>
            <a:r>
              <a:rPr lang="en-AU" dirty="0"/>
              <a:t>Hopefully, this talk will provide some quick and easy techniques to get started with data quality management.</a:t>
            </a:r>
          </a:p>
          <a:p>
            <a:endParaRPr lang="en-AU" dirty="0"/>
          </a:p>
          <a:p>
            <a:r>
              <a:rPr lang="en-AU" dirty="0"/>
              <a:t>Want to break down the ‘toolbox fallacy’ - start simple, asap.</a:t>
            </a:r>
          </a:p>
          <a:p>
            <a:endParaRPr lang="en-AU" dirty="0"/>
          </a:p>
          <a:p>
            <a:r>
              <a:rPr lang="en-AU" dirty="0"/>
              <a:t>Will not be discussing specific platforms or technologies and will keep technical details light.</a:t>
            </a:r>
            <a:br>
              <a:rPr lang="en-AU" dirty="0"/>
            </a:br>
            <a:br>
              <a:rPr lang="en-AU" dirty="0"/>
            </a:br>
            <a:r>
              <a:rPr lang="en-AU" i="1" dirty="0">
                <a:solidFill>
                  <a:schemeClr val="tx1">
                    <a:lumMod val="50000"/>
                  </a:schemeClr>
                </a:solidFill>
              </a:rPr>
              <a:t>(Come have a chat later if you would like to talk shop)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2992CA-3E52-DF1E-3CD3-132C3BFCB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75" y="1162050"/>
            <a:ext cx="4842986" cy="484298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7252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 in context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126A1-ECD2-88FA-6C4E-736CE4638DB6}"/>
              </a:ext>
            </a:extLst>
          </p:cNvPr>
          <p:cNvSpPr txBox="1"/>
          <p:nvPr/>
        </p:nvSpPr>
        <p:spPr>
          <a:xfrm>
            <a:off x="8773842" y="1787610"/>
            <a:ext cx="118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Process</a:t>
            </a:r>
          </a:p>
        </p:txBody>
      </p:sp>
      <p:pic>
        <p:nvPicPr>
          <p:cNvPr id="6" name="Graphic 5" descr="Diamond with solid fill">
            <a:extLst>
              <a:ext uri="{FF2B5EF4-FFF2-40B4-BE49-F238E27FC236}">
                <a16:creationId xmlns:a16="http://schemas.microsoft.com/office/drawing/2014/main" id="{3B775599-A014-72D9-198B-4B7508BEE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0510" y="2214607"/>
            <a:ext cx="914400" cy="914400"/>
          </a:xfrm>
          <a:prstGeom prst="rect">
            <a:avLst/>
          </a:prstGeom>
        </p:spPr>
      </p:pic>
      <p:pic>
        <p:nvPicPr>
          <p:cNvPr id="8" name="Graphic 7" descr="Garbage with solid fill">
            <a:extLst>
              <a:ext uri="{FF2B5EF4-FFF2-40B4-BE49-F238E27FC236}">
                <a16:creationId xmlns:a16="http://schemas.microsoft.com/office/drawing/2014/main" id="{7F75C43C-D44B-A34C-3860-75DE1F746F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7438" y="2156942"/>
            <a:ext cx="914400" cy="91440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E41DBF4-C4FE-B843-6430-0043C8F02487}"/>
              </a:ext>
            </a:extLst>
          </p:cNvPr>
          <p:cNvSpPr/>
          <p:nvPr/>
        </p:nvSpPr>
        <p:spPr>
          <a:xfrm>
            <a:off x="9905228" y="2370440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8AAFD24-185F-9738-F26B-E76CC6841AD8}"/>
              </a:ext>
            </a:extLst>
          </p:cNvPr>
          <p:cNvSpPr/>
          <p:nvPr/>
        </p:nvSpPr>
        <p:spPr>
          <a:xfrm>
            <a:off x="8418299" y="2370440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Graphic 11" descr="Garbage with solid fill">
            <a:extLst>
              <a:ext uri="{FF2B5EF4-FFF2-40B4-BE49-F238E27FC236}">
                <a16:creationId xmlns:a16="http://schemas.microsoft.com/office/drawing/2014/main" id="{4C70C9B6-F113-CE21-736D-6A81FCBB2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3580" y="215694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568340-8A7B-2F16-02E6-A6CCF914E7B6}"/>
              </a:ext>
            </a:extLst>
          </p:cNvPr>
          <p:cNvSpPr txBox="1"/>
          <p:nvPr/>
        </p:nvSpPr>
        <p:spPr>
          <a:xfrm>
            <a:off x="7286913" y="1787610"/>
            <a:ext cx="118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B6A01-36EE-E4B0-3816-74E47ACD7FB3}"/>
              </a:ext>
            </a:extLst>
          </p:cNvPr>
          <p:cNvSpPr txBox="1"/>
          <p:nvPr/>
        </p:nvSpPr>
        <p:spPr>
          <a:xfrm>
            <a:off x="10260771" y="1787610"/>
            <a:ext cx="1187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Outcome</a:t>
            </a:r>
          </a:p>
        </p:txBody>
      </p:sp>
      <p:pic>
        <p:nvPicPr>
          <p:cNvPr id="15" name="Graphic 14" descr="Diamond with solid fill">
            <a:extLst>
              <a:ext uri="{FF2B5EF4-FFF2-40B4-BE49-F238E27FC236}">
                <a16:creationId xmlns:a16="http://schemas.microsoft.com/office/drawing/2014/main" id="{5AB71C59-A1EB-78EA-29B5-4C9F94731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580" y="3166627"/>
            <a:ext cx="914400" cy="914400"/>
          </a:xfrm>
          <a:prstGeom prst="rect">
            <a:avLst/>
          </a:prstGeom>
        </p:spPr>
      </p:pic>
      <p:pic>
        <p:nvPicPr>
          <p:cNvPr id="16" name="Graphic 15" descr="Garbage with solid fill">
            <a:extLst>
              <a:ext uri="{FF2B5EF4-FFF2-40B4-BE49-F238E27FC236}">
                <a16:creationId xmlns:a16="http://schemas.microsoft.com/office/drawing/2014/main" id="{F8457549-4B1E-9932-57C2-AEC17A7F9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97438" y="3129007"/>
            <a:ext cx="914400" cy="914400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10EEEC-8915-4DF7-CE8A-EE52C7D3180C}"/>
              </a:ext>
            </a:extLst>
          </p:cNvPr>
          <p:cNvSpPr/>
          <p:nvPr/>
        </p:nvSpPr>
        <p:spPr>
          <a:xfrm>
            <a:off x="9905228" y="3342505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843223D-38CF-699C-2F0D-AFAE81C70917}"/>
              </a:ext>
            </a:extLst>
          </p:cNvPr>
          <p:cNvSpPr/>
          <p:nvPr/>
        </p:nvSpPr>
        <p:spPr>
          <a:xfrm>
            <a:off x="8418299" y="3342505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Graphic 18" descr="Garbage with solid fill">
            <a:extLst>
              <a:ext uri="{FF2B5EF4-FFF2-40B4-BE49-F238E27FC236}">
                <a16:creationId xmlns:a16="http://schemas.microsoft.com/office/drawing/2014/main" id="{AAF718E7-2157-2401-D1FA-90FF7B680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0508" y="3172256"/>
            <a:ext cx="914400" cy="914400"/>
          </a:xfrm>
          <a:prstGeom prst="rect">
            <a:avLst/>
          </a:prstGeom>
        </p:spPr>
      </p:pic>
      <p:pic>
        <p:nvPicPr>
          <p:cNvPr id="20" name="Graphic 19" descr="Diamond with solid fill">
            <a:extLst>
              <a:ext uri="{FF2B5EF4-FFF2-40B4-BE49-F238E27FC236}">
                <a16:creationId xmlns:a16="http://schemas.microsoft.com/office/drawing/2014/main" id="{11C08E13-DB5D-137C-2A5F-644248B44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0510" y="4158737"/>
            <a:ext cx="914400" cy="914400"/>
          </a:xfrm>
          <a:prstGeom prst="rect">
            <a:avLst/>
          </a:prstGeom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3BDA10A-2005-FD42-282A-D971FD86DAD2}"/>
              </a:ext>
            </a:extLst>
          </p:cNvPr>
          <p:cNvSpPr/>
          <p:nvPr/>
        </p:nvSpPr>
        <p:spPr>
          <a:xfrm>
            <a:off x="9905228" y="4314570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A4CC2E7-455A-78E5-497F-A0167EE8B3D6}"/>
              </a:ext>
            </a:extLst>
          </p:cNvPr>
          <p:cNvSpPr/>
          <p:nvPr/>
        </p:nvSpPr>
        <p:spPr>
          <a:xfrm>
            <a:off x="8418299" y="4314570"/>
            <a:ext cx="411892" cy="4942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Graphic 24" descr="Diamond with solid fill">
            <a:extLst>
              <a:ext uri="{FF2B5EF4-FFF2-40B4-BE49-F238E27FC236}">
                <a16:creationId xmlns:a16="http://schemas.microsoft.com/office/drawing/2014/main" id="{5A4942BD-C2DC-E260-D48F-9BC5FFBC3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3580" y="4133888"/>
            <a:ext cx="914400" cy="914400"/>
          </a:xfrm>
          <a:prstGeom prst="rect">
            <a:avLst/>
          </a:prstGeom>
        </p:spPr>
      </p:pic>
      <p:pic>
        <p:nvPicPr>
          <p:cNvPr id="26" name="Graphic 25" descr="Diamond with solid fill">
            <a:extLst>
              <a:ext uri="{FF2B5EF4-FFF2-40B4-BE49-F238E27FC236}">
                <a16:creationId xmlns:a16="http://schemas.microsoft.com/office/drawing/2014/main" id="{513E4AAB-F31F-A52E-0014-96EA5011F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7438" y="4158737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6792F6-5C69-EE2D-0967-C05AD1F49F64}"/>
              </a:ext>
            </a:extLst>
          </p:cNvPr>
          <p:cNvSpPr txBox="1"/>
          <p:nvPr/>
        </p:nvSpPr>
        <p:spPr>
          <a:xfrm>
            <a:off x="1132950" y="2136338"/>
            <a:ext cx="58943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If your shiny new target system facilitates </a:t>
            </a:r>
            <a:r>
              <a:rPr lang="en-AU" dirty="0" err="1"/>
              <a:t>GenAI</a:t>
            </a:r>
            <a:r>
              <a:rPr lang="en-AU" dirty="0"/>
              <a:t> or ML, ensuring data represents business activity accurately is key to </a:t>
            </a:r>
            <a:r>
              <a:rPr lang="en-AU"/>
              <a:t>realising</a:t>
            </a:r>
            <a:r>
              <a:rPr lang="en-AU" dirty="0"/>
              <a:t> success.</a:t>
            </a:r>
          </a:p>
          <a:p>
            <a:endParaRPr lang="en-AU" dirty="0"/>
          </a:p>
          <a:p>
            <a:r>
              <a:rPr lang="en-AU" dirty="0"/>
              <a:t>Integrating data quality processes into daily operations is the most effective.</a:t>
            </a:r>
          </a:p>
          <a:p>
            <a:endParaRPr lang="en-AU" dirty="0"/>
          </a:p>
          <a:p>
            <a:r>
              <a:rPr lang="en-AU" dirty="0"/>
              <a:t>Getting checks as close to the data producers as possible pays massive dividends.</a:t>
            </a:r>
          </a:p>
        </p:txBody>
      </p:sp>
    </p:spTree>
    <p:extLst>
      <p:ext uri="{BB962C8B-B14F-4D97-AF65-F5344CB8AC3E}">
        <p14:creationId xmlns:p14="http://schemas.microsoft.com/office/powerpoint/2010/main" val="306822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Tools?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C47E8A5-3076-6478-7CB7-969A15968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04" y="1294241"/>
            <a:ext cx="4362450" cy="44672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268A14B-885E-EC5C-390F-1E3C29FD3B9B}"/>
              </a:ext>
            </a:extLst>
          </p:cNvPr>
          <p:cNvSpPr txBox="1"/>
          <p:nvPr/>
        </p:nvSpPr>
        <p:spPr>
          <a:xfrm>
            <a:off x="1173694" y="1931186"/>
            <a:ext cx="5787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Let’s start with everyone’s Favorite tool – Excel.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Why excel you may ask?</a:t>
            </a:r>
          </a:p>
        </p:txBody>
      </p:sp>
    </p:spTree>
    <p:extLst>
      <p:ext uri="{BB962C8B-B14F-4D97-AF65-F5344CB8AC3E}">
        <p14:creationId xmlns:p14="http://schemas.microsoft.com/office/powerpoint/2010/main" val="276451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7068A-D64C-047A-5CCC-0F6240E98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0652">
            <a:off x="685131" y="2563315"/>
            <a:ext cx="4286250" cy="1781175"/>
          </a:xfrm>
          <a:prstGeom prst="rect">
            <a:avLst/>
          </a:prstGeom>
        </p:spPr>
      </p:pic>
      <p:pic>
        <p:nvPicPr>
          <p:cNvPr id="1026" name="Picture 2" descr="Myki - Wikipedia">
            <a:extLst>
              <a:ext uri="{FF2B5EF4-FFF2-40B4-BE49-F238E27FC236}">
                <a16:creationId xmlns:a16="http://schemas.microsoft.com/office/drawing/2014/main" id="{15A2AA95-4B81-EB6E-CB59-18FCBC30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059" y="2263277"/>
            <a:ext cx="37909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9B3CF-A596-FD60-5BFD-0A2D06BB5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740" y="2082070"/>
            <a:ext cx="2003045" cy="274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4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to focus?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3309FE6-1AE0-A390-D1E3-06EC734D2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75082"/>
              </p:ext>
            </p:extLst>
          </p:nvPr>
        </p:nvGraphicFramePr>
        <p:xfrm>
          <a:off x="5455826" y="2510355"/>
          <a:ext cx="6062663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AB5FCC-B43D-6E6D-6CC6-9F9440B72D29}"/>
              </a:ext>
            </a:extLst>
          </p:cNvPr>
          <p:cNvSpPr txBox="1"/>
          <p:nvPr/>
        </p:nvSpPr>
        <p:spPr>
          <a:xfrm>
            <a:off x="1173694" y="1931186"/>
            <a:ext cx="8151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Looking at dashboards and reports across 4 major accounts in 2022, we found that data products drawing from multiple streams were third most popular.</a:t>
            </a:r>
          </a:p>
          <a:p>
            <a:endParaRPr lang="en-AU" dirty="0"/>
          </a:p>
          <a:p>
            <a:r>
              <a:rPr lang="en-AU" dirty="0"/>
              <a:t>Combined reporting is great in bringing more insightful data to the business but requires strong referential integrity.</a:t>
            </a:r>
          </a:p>
          <a:p>
            <a:endParaRPr lang="en-AU" dirty="0"/>
          </a:p>
          <a:p>
            <a:r>
              <a:rPr lang="en-AU" dirty="0"/>
              <a:t>We decided to focus on fields needed to map systems together to provide a full picture of, in our case, a building.</a:t>
            </a:r>
          </a:p>
        </p:txBody>
      </p:sp>
    </p:spTree>
    <p:extLst>
      <p:ext uri="{BB962C8B-B14F-4D97-AF65-F5344CB8AC3E}">
        <p14:creationId xmlns:p14="http://schemas.microsoft.com/office/powerpoint/2010/main" val="402249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Where to start?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B5FCC-B43D-6E6D-6CC6-9F9440B72D29}"/>
              </a:ext>
            </a:extLst>
          </p:cNvPr>
          <p:cNvSpPr txBox="1"/>
          <p:nvPr/>
        </p:nvSpPr>
        <p:spPr>
          <a:xfrm>
            <a:off x="1173693" y="1931186"/>
            <a:ext cx="56690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Tacit knowledge emerges as part of regular business </a:t>
            </a:r>
            <a:r>
              <a:rPr lang="en-AU"/>
              <a:t>processes</a:t>
            </a:r>
            <a:r>
              <a:rPr lang="en-AU" dirty="0"/>
              <a:t> and can be hard to </a:t>
            </a:r>
            <a:r>
              <a:rPr lang="en-AU"/>
              <a:t>formalise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/>
              <a:t>We found it was best to identify high impact areas </a:t>
            </a:r>
            <a:r>
              <a:rPr lang="en-AU"/>
              <a:t>so</a:t>
            </a:r>
            <a:r>
              <a:rPr lang="en-AU" dirty="0"/>
              <a:t> </a:t>
            </a:r>
            <a:r>
              <a:rPr lang="en-AU"/>
              <a:t>the </a:t>
            </a:r>
            <a:r>
              <a:rPr lang="en-AU" dirty="0"/>
              <a:t>improvements </a:t>
            </a:r>
            <a:r>
              <a:rPr lang="en-AU"/>
              <a:t>would</a:t>
            </a:r>
            <a:r>
              <a:rPr lang="en-AU" dirty="0"/>
              <a:t> have </a:t>
            </a:r>
            <a:r>
              <a:rPr lang="en-AU"/>
              <a:t>a </a:t>
            </a:r>
            <a:r>
              <a:rPr lang="en-AU" dirty="0"/>
              <a:t>quick </a:t>
            </a:r>
            <a:r>
              <a:rPr lang="en-AU"/>
              <a:t>payback</a:t>
            </a:r>
            <a:r>
              <a:rPr lang="en-AU" dirty="0"/>
              <a:t>.</a:t>
            </a:r>
          </a:p>
          <a:p>
            <a:endParaRPr lang="en-AU" dirty="0"/>
          </a:p>
          <a:p>
            <a:r>
              <a:rPr lang="en-AU" dirty="0"/>
              <a:t>Capturing knowledge as a first step.</a:t>
            </a:r>
          </a:p>
          <a:p>
            <a:r>
              <a:rPr lang="en-AU" dirty="0"/>
              <a:t>Codify business knowledge wherever possible.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1AA598C4-9E66-4979-0EBC-5FE212F2A20F}"/>
              </a:ext>
            </a:extLst>
          </p:cNvPr>
          <p:cNvSpPr/>
          <p:nvPr/>
        </p:nvSpPr>
        <p:spPr>
          <a:xfrm>
            <a:off x="8012450" y="1556735"/>
            <a:ext cx="3728017" cy="4285076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90%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7688E2-0280-57E0-05FF-27B452B14C1E}"/>
              </a:ext>
            </a:extLst>
          </p:cNvPr>
          <p:cNvGraphicFramePr>
            <a:graphicFrameLocks noGrp="1"/>
          </p:cNvGraphicFramePr>
          <p:nvPr/>
        </p:nvGraphicFramePr>
        <p:xfrm>
          <a:off x="7609457" y="1556735"/>
          <a:ext cx="2145092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5092">
                  <a:extLst>
                    <a:ext uri="{9D8B030D-6E8A-4147-A177-3AD203B41FA5}">
                      <a16:colId xmlns:a16="http://schemas.microsoft.com/office/drawing/2014/main" val="2084520938"/>
                    </a:ext>
                  </a:extLst>
                </a:gridCol>
              </a:tblGrid>
              <a:tr h="241902">
                <a:tc>
                  <a:txBody>
                    <a:bodyPr/>
                    <a:lstStyle/>
                    <a:p>
                      <a:r>
                        <a:rPr lang="en-AU" sz="1600" dirty="0"/>
                        <a:t>Explicit Knowledge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2135833"/>
                  </a:ext>
                </a:extLst>
              </a:tr>
              <a:tr h="769689">
                <a:tc>
                  <a:txBody>
                    <a:bodyPr/>
                    <a:lstStyle/>
                    <a:p>
                      <a:r>
                        <a:rPr lang="en-AU" sz="1600" dirty="0"/>
                        <a:t>Data</a:t>
                      </a:r>
                    </a:p>
                    <a:p>
                      <a:r>
                        <a:rPr lang="en-AU" sz="1600" dirty="0"/>
                        <a:t>Documentation</a:t>
                      </a:r>
                    </a:p>
                    <a:p>
                      <a:r>
                        <a:rPr lang="en-AU" sz="1600" dirty="0"/>
                        <a:t>System processes</a:t>
                      </a:r>
                    </a:p>
                    <a:p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580605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0E27CF-412C-03EA-2659-9FC8131B54BA}"/>
              </a:ext>
            </a:extLst>
          </p:cNvPr>
          <p:cNvGraphicFramePr>
            <a:graphicFrameLocks noGrp="1"/>
          </p:cNvGraphicFramePr>
          <p:nvPr/>
        </p:nvGraphicFramePr>
        <p:xfrm>
          <a:off x="6434081" y="4215486"/>
          <a:ext cx="2068569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569">
                  <a:extLst>
                    <a:ext uri="{9D8B030D-6E8A-4147-A177-3AD203B41FA5}">
                      <a16:colId xmlns:a16="http://schemas.microsoft.com/office/drawing/2014/main" val="2084520938"/>
                    </a:ext>
                  </a:extLst>
                </a:gridCol>
              </a:tblGrid>
              <a:tr h="241902">
                <a:tc>
                  <a:txBody>
                    <a:bodyPr/>
                    <a:lstStyle/>
                    <a:p>
                      <a:r>
                        <a:rPr lang="en-AU" sz="1600" dirty="0"/>
                        <a:t>Implicit Knowledge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2135833"/>
                  </a:ext>
                </a:extLst>
              </a:tr>
              <a:tr h="769689">
                <a:tc>
                  <a:txBody>
                    <a:bodyPr/>
                    <a:lstStyle/>
                    <a:p>
                      <a:r>
                        <a:rPr lang="en-AU" sz="1600" dirty="0"/>
                        <a:t>Experience</a:t>
                      </a:r>
                    </a:p>
                    <a:p>
                      <a:r>
                        <a:rPr lang="en-AU" sz="1600" dirty="0"/>
                        <a:t>Competence</a:t>
                      </a:r>
                    </a:p>
                    <a:p>
                      <a:r>
                        <a:rPr lang="en-AU" sz="1600" i="1" dirty="0"/>
                        <a:t>Business moving </a:t>
                      </a:r>
                      <a:br>
                        <a:rPr lang="en-AU" sz="1600" i="1" dirty="0"/>
                      </a:br>
                      <a:r>
                        <a:rPr lang="en-AU" sz="1600" i="1" dirty="0"/>
                        <a:t>faster than tooling </a:t>
                      </a:r>
                    </a:p>
                    <a:p>
                      <a:endParaRPr lang="en-A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5806055"/>
                  </a:ext>
                </a:extLst>
              </a:tr>
            </a:tbl>
          </a:graphicData>
        </a:graphic>
      </p:graphicFrame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8DC98E1-16B3-308E-8432-0593C6E6B044}"/>
              </a:ext>
            </a:extLst>
          </p:cNvPr>
          <p:cNvSpPr/>
          <p:nvPr/>
        </p:nvSpPr>
        <p:spPr>
          <a:xfrm>
            <a:off x="9182141" y="1507806"/>
            <a:ext cx="1388633" cy="1588448"/>
          </a:xfrm>
          <a:prstGeom prst="triangle">
            <a:avLst/>
          </a:prstGeom>
          <a:solidFill>
            <a:srgbClr val="D6244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5078552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Capturing ‘Facts’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894CB-D629-8A6B-E487-A93E906298E5}"/>
              </a:ext>
            </a:extLst>
          </p:cNvPr>
          <p:cNvSpPr txBox="1"/>
          <p:nvPr/>
        </p:nvSpPr>
        <p:spPr>
          <a:xfrm>
            <a:off x="1223851" y="1804325"/>
            <a:ext cx="10565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A ‘fact register’ is a great place to start and is super helpful when investigating a new dataset or process.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5153FC-E249-1D67-D6CB-B1A52B1C7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49253"/>
              </p:ext>
            </p:extLst>
          </p:nvPr>
        </p:nvGraphicFramePr>
        <p:xfrm>
          <a:off x="1909718" y="2583180"/>
          <a:ext cx="8640594" cy="2270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345">
                  <a:extLst>
                    <a:ext uri="{9D8B030D-6E8A-4147-A177-3AD203B41FA5}">
                      <a16:colId xmlns:a16="http://schemas.microsoft.com/office/drawing/2014/main" val="4196535668"/>
                    </a:ext>
                  </a:extLst>
                </a:gridCol>
                <a:gridCol w="1285234">
                  <a:extLst>
                    <a:ext uri="{9D8B030D-6E8A-4147-A177-3AD203B41FA5}">
                      <a16:colId xmlns:a16="http://schemas.microsoft.com/office/drawing/2014/main" val="495202826"/>
                    </a:ext>
                  </a:extLst>
                </a:gridCol>
                <a:gridCol w="2509584">
                  <a:extLst>
                    <a:ext uri="{9D8B030D-6E8A-4147-A177-3AD203B41FA5}">
                      <a16:colId xmlns:a16="http://schemas.microsoft.com/office/drawing/2014/main" val="2487198804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val="1194464126"/>
                    </a:ext>
                  </a:extLst>
                </a:gridCol>
                <a:gridCol w="1467220">
                  <a:extLst>
                    <a:ext uri="{9D8B030D-6E8A-4147-A177-3AD203B41FA5}">
                      <a16:colId xmlns:a16="http://schemas.microsoft.com/office/drawing/2014/main" val="1441495641"/>
                    </a:ext>
                  </a:extLst>
                </a:gridCol>
                <a:gridCol w="1467220">
                  <a:extLst>
                    <a:ext uri="{9D8B030D-6E8A-4147-A177-3AD203B41FA5}">
                      <a16:colId xmlns:a16="http://schemas.microsoft.com/office/drawing/2014/main" val="1473811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Date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Contributor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Fact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System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Field(s)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/>
                        <a:t>Status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3802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1/9/2024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Casey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OrderID is unique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OrderID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i="1" dirty="0">
                          <a:solidFill>
                            <a:schemeClr val="tx1"/>
                          </a:solidFill>
                        </a:rPr>
                        <a:t>Depreciated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93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2/9/2024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Geoff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OrderID is unique to a store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OrderID,</a:t>
                      </a:r>
                      <a:br>
                        <a:rPr lang="en-AU" sz="1600" dirty="0"/>
                      </a:br>
                      <a:r>
                        <a:rPr lang="en-AU" sz="1600" dirty="0"/>
                        <a:t>StoreID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279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2/9/2024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Geoff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StoreID is 12 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Supply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StoreID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71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/>
                        <a:t>3/9/2024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Emily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StoreID must be populated for a store to take orders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StoreID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600" dirty="0"/>
                        <a:t>Active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6951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BF8058-0627-CBEF-5D0C-1371D25B3BCF}"/>
              </a:ext>
            </a:extLst>
          </p:cNvPr>
          <p:cNvSpPr txBox="1"/>
          <p:nvPr/>
        </p:nvSpPr>
        <p:spPr>
          <a:xfrm>
            <a:off x="1223851" y="5263463"/>
            <a:ext cx="10565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Coverage can always be improved, and assumptions by the team also need to be listed.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517B5-B757-9E60-D302-22963E1297DF}"/>
              </a:ext>
            </a:extLst>
          </p:cNvPr>
          <p:cNvSpPr/>
          <p:nvPr/>
        </p:nvSpPr>
        <p:spPr>
          <a:xfrm>
            <a:off x="1223851" y="3895725"/>
            <a:ext cx="10182225" cy="119757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38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6358-043B-D02E-7D1D-87E306567803}"/>
              </a:ext>
            </a:extLst>
          </p:cNvPr>
          <p:cNvSpPr txBox="1">
            <a:spLocks/>
          </p:cNvSpPr>
          <p:nvPr/>
        </p:nvSpPr>
        <p:spPr>
          <a:xfrm>
            <a:off x="954453" y="1033253"/>
            <a:ext cx="6113612" cy="75435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dirty="0">
                <a:latin typeface="Arial" panose="020B0604020202020204" pitchFamily="34" charset="0"/>
                <a:cs typeface="Arial" panose="020B0604020202020204" pitchFamily="34" charset="0"/>
              </a:rPr>
              <a:t>Investigation</a:t>
            </a:r>
            <a:endParaRPr lang="en-US" sz="35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7A7B2A08-281B-276E-9C4B-660E85111B80}"/>
              </a:ext>
            </a:extLst>
          </p:cNvPr>
          <p:cNvSpPr/>
          <p:nvPr/>
        </p:nvSpPr>
        <p:spPr>
          <a:xfrm>
            <a:off x="8791689" y="2724903"/>
            <a:ext cx="1607820" cy="508963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Investigation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245742A1-4DAC-8DB8-BD02-5629ADB57874}"/>
              </a:ext>
            </a:extLst>
          </p:cNvPr>
          <p:cNvSpPr/>
          <p:nvPr/>
        </p:nvSpPr>
        <p:spPr>
          <a:xfrm>
            <a:off x="7794345" y="1729274"/>
            <a:ext cx="1522047" cy="562554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Assumption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483D07DD-DB3D-3902-2093-B34D7792FFDD}"/>
              </a:ext>
            </a:extLst>
          </p:cNvPr>
          <p:cNvSpPr/>
          <p:nvPr/>
        </p:nvSpPr>
        <p:spPr>
          <a:xfrm>
            <a:off x="9806223" y="1729274"/>
            <a:ext cx="1522047" cy="562554"/>
          </a:xfrm>
          <a:prstGeom prst="flowChartOffpage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Fact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D0BBBCF-EDE4-CDE2-7A2E-BDA76EA4ED4A}"/>
              </a:ext>
            </a:extLst>
          </p:cNvPr>
          <p:cNvCxnSpPr>
            <a:cxnSpLocks/>
            <a:stCxn id="7" idx="2"/>
          </p:cNvCxnSpPr>
          <p:nvPr/>
        </p:nvCxnSpPr>
        <p:spPr>
          <a:xfrm rot="16200000" flipH="1">
            <a:off x="8417623" y="2429574"/>
            <a:ext cx="511812" cy="236320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6994116-2E84-E926-476D-96E1168FFD78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>
            <a:off x="10227472" y="2463865"/>
            <a:ext cx="511812" cy="167738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2817751-5BAA-4FCB-4DA7-B9E7BDC99AE5}"/>
              </a:ext>
            </a:extLst>
          </p:cNvPr>
          <p:cNvSpPr/>
          <p:nvPr/>
        </p:nvSpPr>
        <p:spPr>
          <a:xfrm>
            <a:off x="8601824" y="3666941"/>
            <a:ext cx="1987550" cy="83185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Decision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ABA0B7-AA3A-93B5-CBC0-752E95490981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9595599" y="3233866"/>
            <a:ext cx="0" cy="433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E95FE9CD-D148-DD7F-170C-F45DAF8F168D}"/>
              </a:ext>
            </a:extLst>
          </p:cNvPr>
          <p:cNvSpPr/>
          <p:nvPr/>
        </p:nvSpPr>
        <p:spPr>
          <a:xfrm>
            <a:off x="8749755" y="5015092"/>
            <a:ext cx="1691689" cy="623862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System Update / Change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60295-2009-34F4-F597-E5399C113170}"/>
              </a:ext>
            </a:extLst>
          </p:cNvPr>
          <p:cNvCxnSpPr>
            <a:stCxn id="11" idx="2"/>
            <a:endCxn id="13" idx="0"/>
          </p:cNvCxnSpPr>
          <p:nvPr/>
        </p:nvCxnSpPr>
        <p:spPr>
          <a:xfrm>
            <a:off x="9595599" y="4498791"/>
            <a:ext cx="1" cy="5163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D4F50B64-F0C8-988A-FCA8-3091411E7A34}"/>
              </a:ext>
            </a:extLst>
          </p:cNvPr>
          <p:cNvCxnSpPr>
            <a:stCxn id="11" idx="3"/>
          </p:cNvCxnSpPr>
          <p:nvPr/>
        </p:nvCxnSpPr>
        <p:spPr>
          <a:xfrm flipV="1">
            <a:off x="10589374" y="2291828"/>
            <a:ext cx="374502" cy="1791038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1FECB8-7CFB-0661-0607-E3346561AD5E}"/>
              </a:ext>
            </a:extLst>
          </p:cNvPr>
          <p:cNvGrpSpPr/>
          <p:nvPr/>
        </p:nvGrpSpPr>
        <p:grpSpPr>
          <a:xfrm>
            <a:off x="1160106" y="1787610"/>
            <a:ext cx="6275386" cy="3298935"/>
            <a:chOff x="1160106" y="1787610"/>
            <a:chExt cx="6275386" cy="32989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51048AF-54EE-C19F-51B1-9C6A7D21CCD8}"/>
                </a:ext>
              </a:extLst>
            </p:cNvPr>
            <p:cNvSpPr txBox="1"/>
            <p:nvPr/>
          </p:nvSpPr>
          <p:spPr>
            <a:xfrm>
              <a:off x="1187408" y="1787610"/>
              <a:ext cx="6398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Fact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0FF9D8-70BF-516C-27A6-1A2811632829}"/>
                </a:ext>
              </a:extLst>
            </p:cNvPr>
            <p:cNvSpPr txBox="1"/>
            <p:nvPr/>
          </p:nvSpPr>
          <p:spPr>
            <a:xfrm>
              <a:off x="1336429" y="2126998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dirty="0" err="1"/>
                <a:t>OrderID</a:t>
              </a:r>
              <a:r>
                <a:rPr lang="en-AU" dirty="0"/>
                <a:t> is unique to StoreID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D2A406-B2AD-2FB4-0262-450F05510982}"/>
                </a:ext>
              </a:extLst>
            </p:cNvPr>
            <p:cNvSpPr txBox="1"/>
            <p:nvPr/>
          </p:nvSpPr>
          <p:spPr>
            <a:xfrm>
              <a:off x="1187407" y="2651052"/>
              <a:ext cx="2519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Assumption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6F0B75-AC3F-EDCF-6CEE-3F96ED72E2F8}"/>
                </a:ext>
              </a:extLst>
            </p:cNvPr>
            <p:cNvSpPr txBox="1"/>
            <p:nvPr/>
          </p:nvSpPr>
          <p:spPr>
            <a:xfrm>
              <a:off x="1336429" y="299040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dirty="0"/>
                <a:t>A duplicate </a:t>
              </a:r>
              <a:r>
                <a:rPr lang="en-AU" dirty="0" err="1"/>
                <a:t>OrderID</a:t>
              </a:r>
              <a:r>
                <a:rPr lang="en-AU" dirty="0"/>
                <a:t> is not valid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D0ACD7-0D4D-69E6-9A19-F1EC887376DE}"/>
                </a:ext>
              </a:extLst>
            </p:cNvPr>
            <p:cNvSpPr txBox="1"/>
            <p:nvPr/>
          </p:nvSpPr>
          <p:spPr>
            <a:xfrm>
              <a:off x="1160106" y="3514494"/>
              <a:ext cx="2519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Investigation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C347DE-7677-9B59-87B5-9D8EFAF53BE0}"/>
                </a:ext>
              </a:extLst>
            </p:cNvPr>
            <p:cNvSpPr txBox="1"/>
            <p:nvPr/>
          </p:nvSpPr>
          <p:spPr>
            <a:xfrm>
              <a:off x="1309128" y="3853845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dirty="0"/>
                <a:t>30 Duplicate </a:t>
              </a:r>
              <a:r>
                <a:rPr lang="en-AU" dirty="0" err="1"/>
                <a:t>OrderIDs</a:t>
              </a:r>
              <a:r>
                <a:rPr lang="en-AU" dirty="0"/>
                <a:t> found at Store ‘YOL01’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694745-4476-7A17-C8DD-A484979CFB84}"/>
                </a:ext>
              </a:extLst>
            </p:cNvPr>
            <p:cNvSpPr txBox="1"/>
            <p:nvPr/>
          </p:nvSpPr>
          <p:spPr>
            <a:xfrm>
              <a:off x="1190470" y="4377862"/>
              <a:ext cx="25196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dirty="0">
                  <a:solidFill>
                    <a:srgbClr val="C00000"/>
                  </a:solidFill>
                </a:rPr>
                <a:t>Decision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511AFF8-20F7-0C8E-A5B1-98C08234A34D}"/>
                </a:ext>
              </a:extLst>
            </p:cNvPr>
            <p:cNvSpPr txBox="1"/>
            <p:nvPr/>
          </p:nvSpPr>
          <p:spPr>
            <a:xfrm>
              <a:off x="1339492" y="4717213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AU" b="1" dirty="0"/>
                <a:t>Ignore these </a:t>
              </a:r>
              <a:r>
                <a:rPr lang="en-AU" b="1" dirty="0" err="1"/>
                <a:t>OrderIDs</a:t>
              </a:r>
              <a:r>
                <a:rPr lang="en-AU" b="1" dirty="0"/>
                <a:t> be ignored in analysis &amp; reporting?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00399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Black" id="{0C19BC89-08E7-E04F-B2F4-7BEAC7C18770}" vid="{CD8C792E-8BDB-A64B-8CBC-F3BED3D8F2D1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Black" id="{0C19BC89-08E7-E04F-B2F4-7BEAC7C18770}" vid="{CD8C792E-8BDB-A64B-8CBC-F3BED3D8F2D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22086</TotalTime>
  <Words>725</Words>
  <Application>Microsoft Office PowerPoint</Application>
  <PresentationFormat>Widescreen</PresentationFormat>
  <Paragraphs>151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Heid</dc:creator>
  <cp:lastModifiedBy>Morter, Casey</cp:lastModifiedBy>
  <cp:revision>45</cp:revision>
  <dcterms:created xsi:type="dcterms:W3CDTF">2022-10-31T04:11:51Z</dcterms:created>
  <dcterms:modified xsi:type="dcterms:W3CDTF">2024-09-05T05:39:31Z</dcterms:modified>
</cp:coreProperties>
</file>